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56" r:id="rId3"/>
    <p:sldId id="1798" r:id="rId4"/>
    <p:sldId id="1954" r:id="rId5"/>
    <p:sldId id="1564" r:id="rId6"/>
    <p:sldId id="1964" r:id="rId7"/>
    <p:sldId id="1967" r:id="rId8"/>
    <p:sldId id="1968" r:id="rId9"/>
    <p:sldId id="1969" r:id="rId10"/>
    <p:sldId id="1970" r:id="rId11"/>
    <p:sldId id="1971" r:id="rId12"/>
    <p:sldId id="1972" r:id="rId13"/>
    <p:sldId id="1961" r:id="rId14"/>
    <p:sldId id="1960" r:id="rId15"/>
    <p:sldId id="1963" r:id="rId16"/>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5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C20309F-DAAB-45DE-B6C1-DDDD894F0301}" type="datetimeFigureOut">
              <a:rPr lang="ru-RU" smtClean="0"/>
              <a:t>17.06.2024</a:t>
            </a:fld>
            <a:endParaRPr lang="ru-RU"/>
          </a:p>
        </p:txBody>
      </p:sp>
      <p:sp>
        <p:nvSpPr>
          <p:cNvPr id="4" name="Образ слайда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A46CC5DD-8A77-4F16-8664-0DCE17D9D30B}" type="slidenum">
              <a:rPr lang="ru-RU" smtClean="0"/>
              <a:t>‹#›</a:t>
            </a:fld>
            <a:endParaRPr lang="ru-RU"/>
          </a:p>
        </p:txBody>
      </p:sp>
    </p:spTree>
    <p:extLst>
      <p:ext uri="{BB962C8B-B14F-4D97-AF65-F5344CB8AC3E}">
        <p14:creationId xmlns:p14="http://schemas.microsoft.com/office/powerpoint/2010/main" val="36811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46CC5DD-8A77-4F16-8664-0DCE17D9D30B}" type="slidenum">
              <a:rPr lang="ru-RU" smtClean="0"/>
              <a:t>3</a:t>
            </a:fld>
            <a:endParaRPr lang="ru-RU"/>
          </a:p>
        </p:txBody>
      </p:sp>
    </p:spTree>
    <p:extLst>
      <p:ext uri="{BB962C8B-B14F-4D97-AF65-F5344CB8AC3E}">
        <p14:creationId xmlns:p14="http://schemas.microsoft.com/office/powerpoint/2010/main" val="150288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9FFD754-8C26-41FF-865F-F3363D01EE1C}"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A56B4C3-0378-4268-9B7F-B0176D712E3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335EEF2E-F4C5-4C88-B277-D47E4D224889}"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6FA6F319-069F-4851-A477-33FE92A2548B}"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38200" y="243191"/>
            <a:ext cx="10515600" cy="1021405"/>
          </a:xfrm>
        </p:spPr>
        <p:txBody>
          <a:bodyPr anchor="t"/>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28E425-5194-4E03-993E-8E0B23D7A271}" type="datetime1">
              <a:rPr lang="ru-RU" smtClean="0"/>
              <a:t>17.06.2024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813D2-8A68-DC49-AD38-D58CE1F92ECD}" type="slidenum">
              <a:rPr lang="ru-RU" smtClean="0"/>
              <a:t>‹#›</a:t>
            </a:fld>
            <a:endParaRPr lang="ru-RU"/>
          </a:p>
        </p:txBody>
      </p:sp>
    </p:spTree>
    <p:extLst>
      <p:ext uri="{BB962C8B-B14F-4D97-AF65-F5344CB8AC3E}">
        <p14:creationId xmlns:p14="http://schemas.microsoft.com/office/powerpoint/2010/main" val="225563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Заголовок с чертой">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xmlns="" id="{B5933EC0-23C7-EF4F-944F-AC032DA4E901}"/>
              </a:ext>
            </a:extLst>
          </p:cNvPr>
          <p:cNvSpPr>
            <a:spLocks noGrp="1"/>
          </p:cNvSpPr>
          <p:nvPr>
            <p:ph type="dt" sz="half" idx="10"/>
          </p:nvPr>
        </p:nvSpPr>
        <p:spPr/>
        <p:txBody>
          <a:bodyPr/>
          <a:lstStyle/>
          <a:p>
            <a:fld id="{A972E76B-DE6E-407D-8E24-746B4CF80C7E}" type="datetime1">
              <a:rPr lang="ru-RU" smtClean="0"/>
              <a:t>17.06.2024</a:t>
            </a:fld>
            <a:endParaRPr lang="ru-RU"/>
          </a:p>
        </p:txBody>
      </p:sp>
      <p:sp>
        <p:nvSpPr>
          <p:cNvPr id="5" name="Нижний колонтитул 4">
            <a:extLst>
              <a:ext uri="{FF2B5EF4-FFF2-40B4-BE49-F238E27FC236}">
                <a16:creationId xmlns:a16="http://schemas.microsoft.com/office/drawing/2014/main" xmlns="" id="{3FCE6801-B442-534E-BBAD-D2CBCAB330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63E4B9F-B94A-6248-8B68-C5F2D37D42CD}"/>
              </a:ext>
            </a:extLst>
          </p:cNvPr>
          <p:cNvSpPr>
            <a:spLocks noGrp="1"/>
          </p:cNvSpPr>
          <p:nvPr>
            <p:ph type="sldNum" sz="quarter" idx="12"/>
          </p:nvPr>
        </p:nvSpPr>
        <p:spPr/>
        <p:txBody>
          <a:bodyPr/>
          <a:lstStyle/>
          <a:p>
            <a:fld id="{94C813D2-8A68-DC49-AD38-D58CE1F92ECD}" type="slidenum">
              <a:rPr lang="ru-RU" smtClean="0"/>
              <a:t>‹#›</a:t>
            </a:fld>
            <a:endParaRPr lang="ru-RU"/>
          </a:p>
        </p:txBody>
      </p:sp>
      <p:sp>
        <p:nvSpPr>
          <p:cNvPr id="10" name="Заголовок 9"/>
          <p:cNvSpPr>
            <a:spLocks noGrp="1"/>
          </p:cNvSpPr>
          <p:nvPr>
            <p:ph type="title"/>
          </p:nvPr>
        </p:nvSpPr>
        <p:spPr>
          <a:xfrm>
            <a:off x="1138080" y="26458"/>
            <a:ext cx="10215720" cy="1110627"/>
          </a:xfrm>
        </p:spPr>
        <p:txBody>
          <a:bodyPr>
            <a:normAutofit/>
          </a:bodyPr>
          <a:lstStyle>
            <a:lvl1pPr marL="0" algn="l" defTabSz="914400" rtl="0" eaLnBrk="1" latinLnBrk="0" hangingPunct="1">
              <a:defRPr lang="ru-RU" sz="4000" b="1" kern="1200" dirty="0">
                <a:solidFill>
                  <a:schemeClr val="accent1">
                    <a:lumMod val="75000"/>
                  </a:schemeClr>
                </a:solidFill>
                <a:effectLst>
                  <a:outerShdw blurRad="50800" dist="38100" dir="2700000" algn="tl" rotWithShape="0">
                    <a:prstClr val="black">
                      <a:alpha val="40000"/>
                    </a:prstClr>
                  </a:outerShdw>
                </a:effectLst>
                <a:latin typeface="Futura PT Bold" panose="020B0902020204020203" pitchFamily="34" charset="-52"/>
                <a:ea typeface="+mn-ea"/>
                <a:cs typeface="+mn-cs"/>
              </a:defRPr>
            </a:lvl1pPr>
          </a:lstStyle>
          <a:p>
            <a:r>
              <a:rPr lang="ru-RU" dirty="0"/>
              <a:t>Образец заголовка</a:t>
            </a:r>
          </a:p>
        </p:txBody>
      </p:sp>
    </p:spTree>
    <p:extLst>
      <p:ext uri="{BB962C8B-B14F-4D97-AF65-F5344CB8AC3E}">
        <p14:creationId xmlns:p14="http://schemas.microsoft.com/office/powerpoint/2010/main" val="86146188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5F9CD41A-1558-4621-A51F-3096976FD241}"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39766996-FF23-4B50-8910-EB785A460F7F}"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429586D-7770-4C29-955F-6C454847A18F}"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36C6552-6551-4757-AF98-A4B4995171A0}"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F744B5A3-A4A2-4AE6-A702-78A6C01F64E7}"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9DE309E-322F-40FC-B29A-4DB745BC8A2F}"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BB0E00FA-80CB-4BE6-A65A-717D70B4A3C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24E54C8-B44B-4EB7-AEDA-ED7B2696656A}"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A7310CA-6980-4C79-B9BE-1D3AE06E683B}"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A78E9EA-9E6E-4088-9035-249CC1487C11}"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8832DFD9-8316-4FFE-9797-0F44DBD18946}"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1EC1DCC1-EFDE-46B0-AE0C-0E8B43AD45B8}"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27C77086-7F98-4226-A0AC-F362D9DD3968}"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B9EEC18-7154-45BC-AB94-214D8A9B841E}"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57E1CC65-7F4A-4F8C-80D5-5819BC691D2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8FEB0529-D01F-41CD-87F3-AD27FD240804}"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B907F0D9-5397-4551-9856-622B2BA3EBE0}"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D3C3024-2909-4863-98DE-B759D37E4446}"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1DF8885-0B24-4D68-947E-1C1E7185153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ru-RU"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AE44941-27A2-4429-AA56-48B70C7520E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ru-RU" sz="6000" b="0" strike="noStrike" spc="-1">
                <a:solidFill>
                  <a:srgbClr val="000000"/>
                </a:solidFill>
                <a:latin typeface="Calibri Light"/>
              </a:rPr>
              <a:t>Образец заголовка</a:t>
            </a:r>
            <a:endParaRPr lang="ru-RU" sz="6000" b="0" strike="noStrike" spc="-1">
              <a:solidFill>
                <a:srgbClr val="000000"/>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ru-RU" sz="1200" b="0" strike="noStrike" spc="-1">
                <a:solidFill>
                  <a:srgbClr val="8B8B8B"/>
                </a:solidFill>
                <a:latin typeface="Calibri"/>
              </a:defRPr>
            </a:lvl1pPr>
          </a:lstStyle>
          <a:p>
            <a:pPr indent="0">
              <a:lnSpc>
                <a:spcPct val="100000"/>
              </a:lnSpc>
              <a:buNone/>
            </a:pPr>
            <a:r>
              <a:rPr lang="ru-RU" sz="1200" b="0" strike="noStrike" spc="-1">
                <a:solidFill>
                  <a:srgbClr val="8B8B8B"/>
                </a:solidFill>
                <a:latin typeface="Calibri"/>
              </a:rPr>
              <a:t>&lt;дата/время&gt;</a:t>
            </a:r>
            <a:endParaRPr lang="ru-RU"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lang="ru-RU" sz="1200" b="0" strike="noStrike" spc="-1">
                <a:solidFill>
                  <a:srgbClr val="8B8B8B"/>
                </a:solidFill>
                <a:latin typeface="Calibri"/>
              </a:defRPr>
            </a:lvl1pPr>
          </a:lstStyle>
          <a:p>
            <a:pPr indent="0" algn="r">
              <a:lnSpc>
                <a:spcPct val="100000"/>
              </a:lnSpc>
              <a:buNone/>
            </a:pPr>
            <a:fld id="{477C9A08-B800-4A18-89B3-0A484AD3E315}"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ru-RU" sz="2800" b="0" strike="noStrike" spc="-1">
                <a:solidFill>
                  <a:srgbClr val="000000"/>
                </a:solidFill>
                <a:latin typeface="Calibri"/>
              </a:rPr>
              <a:t>Для правки структуры щёлкните мышью</a:t>
            </a:r>
          </a:p>
          <a:p>
            <a:pPr marL="864000" lvl="1" indent="-324000">
              <a:lnSpc>
                <a:spcPct val="90000"/>
              </a:lnSpc>
              <a:spcBef>
                <a:spcPts val="1134"/>
              </a:spcBef>
              <a:buClr>
                <a:srgbClr val="000000"/>
              </a:buClr>
              <a:buSzPct val="75000"/>
              <a:buFont typeface="Symbol" charset="2"/>
              <a:buChar char=""/>
            </a:pPr>
            <a:r>
              <a:rPr lang="ru-RU" sz="2000" b="0" strike="noStrike" spc="-1">
                <a:solidFill>
                  <a:srgbClr val="000000"/>
                </a:solidFill>
                <a:latin typeface="Calibri"/>
              </a:rPr>
              <a:t>Второй уровень структуры</a:t>
            </a:r>
          </a:p>
          <a:p>
            <a:pPr marL="1296000" lvl="2" indent="-288000">
              <a:lnSpc>
                <a:spcPct val="90000"/>
              </a:lnSpc>
              <a:spcBef>
                <a:spcPts val="850"/>
              </a:spcBef>
              <a:buClr>
                <a:srgbClr val="000000"/>
              </a:buClr>
              <a:buSzPct val="45000"/>
              <a:buFont typeface="Wingdings" charset="2"/>
              <a:buChar char=""/>
            </a:pPr>
            <a:r>
              <a:rPr lang="ru-RU" sz="1800" b="0" strike="noStrike" spc="-1">
                <a:solidFill>
                  <a:srgbClr val="000000"/>
                </a:solidFill>
                <a:latin typeface="Calibri"/>
              </a:rPr>
              <a:t>Третий уровень структуры</a:t>
            </a:r>
          </a:p>
          <a:p>
            <a:pPr marL="1728000" lvl="3" indent="-216000">
              <a:lnSpc>
                <a:spcPct val="90000"/>
              </a:lnSpc>
              <a:spcBef>
                <a:spcPts val="567"/>
              </a:spcBef>
              <a:buClr>
                <a:srgbClr val="000000"/>
              </a:buClr>
              <a:buSzPct val="75000"/>
              <a:buFont typeface="Symbol" charset="2"/>
              <a:buChar char=""/>
            </a:pPr>
            <a:r>
              <a:rPr lang="ru-RU" sz="1800" b="0" strike="noStrike" spc="-1">
                <a:solidFill>
                  <a:srgbClr val="000000"/>
                </a:solidFill>
                <a:latin typeface="Calibri"/>
              </a:rPr>
              <a:t>Четвёртый уровень структуры</a:t>
            </a:r>
          </a:p>
          <a:p>
            <a:pPr marL="2160000" lvl="4" indent="-216000">
              <a:lnSpc>
                <a:spcPct val="90000"/>
              </a:lnSpc>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lnSpc>
                <a:spcPct val="90000"/>
              </a:lnSpc>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lnSpc>
                <a:spcPct val="90000"/>
              </a:lnSpc>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ru-RU" sz="4400" b="0" strike="noStrike" spc="-1">
                <a:solidFill>
                  <a:srgbClr val="000000"/>
                </a:solidFill>
                <a:latin typeface="Calibri Light"/>
              </a:rPr>
              <a:t>Образец заголовка</a:t>
            </a:r>
            <a:endParaRPr lang="ru-RU"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ru-RU" sz="2800" b="0" strike="noStrike" spc="-1">
                <a:solidFill>
                  <a:srgbClr val="000000"/>
                </a:solidFill>
                <a:latin typeface="Calibri"/>
              </a:rPr>
              <a:t>Образец текста</a:t>
            </a:r>
          </a:p>
          <a:p>
            <a:pPr marL="685800" lvl="1" indent="-228600">
              <a:lnSpc>
                <a:spcPct val="90000"/>
              </a:lnSpc>
              <a:spcBef>
                <a:spcPts val="499"/>
              </a:spcBef>
              <a:buClr>
                <a:srgbClr val="000000"/>
              </a:buClr>
              <a:buFont typeface="Arial"/>
              <a:buChar char="•"/>
            </a:pPr>
            <a:r>
              <a:rPr lang="ru-RU" sz="2400" b="0" strike="noStrike" spc="-1">
                <a:solidFill>
                  <a:srgbClr val="000000"/>
                </a:solidFill>
                <a:latin typeface="Calibri"/>
              </a:rPr>
              <a:t>Второй уровень</a:t>
            </a:r>
          </a:p>
          <a:p>
            <a:pPr marL="1143000" lvl="2" indent="-228600">
              <a:lnSpc>
                <a:spcPct val="90000"/>
              </a:lnSpc>
              <a:spcBef>
                <a:spcPts val="499"/>
              </a:spcBef>
              <a:buClr>
                <a:srgbClr val="000000"/>
              </a:buClr>
              <a:buFont typeface="Arial"/>
              <a:buChar char="•"/>
            </a:pPr>
            <a:r>
              <a:rPr lang="ru-RU" sz="2000" b="0" strike="noStrike" spc="-1">
                <a:solidFill>
                  <a:srgbClr val="000000"/>
                </a:solidFill>
                <a:latin typeface="Calibri"/>
              </a:rPr>
              <a:t>Третий уровень</a:t>
            </a:r>
          </a:p>
          <a:p>
            <a:pPr marL="1600200" lvl="3" indent="-228600">
              <a:lnSpc>
                <a:spcPct val="90000"/>
              </a:lnSpc>
              <a:spcBef>
                <a:spcPts val="499"/>
              </a:spcBef>
              <a:buClr>
                <a:srgbClr val="000000"/>
              </a:buClr>
              <a:buFont typeface="Arial"/>
              <a:buChar char="•"/>
            </a:pPr>
            <a:r>
              <a:rPr lang="ru-RU" sz="1800" b="0" strike="noStrike" spc="-1">
                <a:solidFill>
                  <a:srgbClr val="000000"/>
                </a:solidFill>
                <a:latin typeface="Calibri"/>
              </a:rPr>
              <a:t>Четвертый уровень</a:t>
            </a:r>
          </a:p>
          <a:p>
            <a:pPr marL="2057400" lvl="4" indent="-228600">
              <a:lnSpc>
                <a:spcPct val="90000"/>
              </a:lnSpc>
              <a:spcBef>
                <a:spcPts val="499"/>
              </a:spcBef>
              <a:buClr>
                <a:srgbClr val="000000"/>
              </a:buClr>
              <a:buFont typeface="Arial"/>
              <a:buChar char="•"/>
            </a:pPr>
            <a:r>
              <a:rPr lang="ru-RU" sz="1800" b="0" strike="noStrike" spc="-1">
                <a:solidFill>
                  <a:srgbClr val="000000"/>
                </a:solidFill>
                <a:latin typeface="Calibri"/>
              </a:rPr>
              <a:t>Пятый уровень</a:t>
            </a: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lang="ru-RU" sz="1200" b="0" strike="noStrike" spc="-1">
                <a:solidFill>
                  <a:srgbClr val="8B8B8B"/>
                </a:solidFill>
                <a:latin typeface="Calibri"/>
              </a:defRPr>
            </a:lvl1pPr>
          </a:lstStyle>
          <a:p>
            <a:pPr indent="0">
              <a:lnSpc>
                <a:spcPct val="100000"/>
              </a:lnSpc>
              <a:buNone/>
            </a:pPr>
            <a:r>
              <a:rPr lang="ru-RU" sz="1200" b="0" strike="noStrike" spc="-1">
                <a:solidFill>
                  <a:srgbClr val="8B8B8B"/>
                </a:solidFill>
                <a:latin typeface="Calibri"/>
              </a:rPr>
              <a:t>&lt;дата/время&gt;</a:t>
            </a:r>
            <a:endParaRPr lang="ru-RU" sz="1200" b="0" strike="noStrike" spc="-1">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lang="ru-RU" sz="1200" b="0" strike="noStrike" spc="-1">
                <a:solidFill>
                  <a:srgbClr val="8B8B8B"/>
                </a:solidFill>
                <a:latin typeface="Calibri"/>
              </a:defRPr>
            </a:lvl1pPr>
          </a:lstStyle>
          <a:p>
            <a:pPr indent="0" algn="r">
              <a:lnSpc>
                <a:spcPct val="100000"/>
              </a:lnSpc>
              <a:buNone/>
            </a:pPr>
            <a:fld id="{19EE3516-CD75-45D2-8AE8-52BFF3EE05F5}"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Рисунок 3"/>
          <p:cNvPicPr/>
          <p:nvPr/>
        </p:nvPicPr>
        <p:blipFill>
          <a:blip r:embed="rId2"/>
          <a:stretch/>
        </p:blipFill>
        <p:spPr>
          <a:xfrm>
            <a:off x="0" y="0"/>
            <a:ext cx="12191760" cy="6857640"/>
          </a:xfrm>
          <a:prstGeom prst="rect">
            <a:avLst/>
          </a:prstGeom>
          <a:ln w="0">
            <a:noFill/>
          </a:ln>
        </p:spPr>
      </p:pic>
      <p:sp>
        <p:nvSpPr>
          <p:cNvPr id="83" name="TextBox 6"/>
          <p:cNvSpPr/>
          <p:nvPr/>
        </p:nvSpPr>
        <p:spPr>
          <a:xfrm>
            <a:off x="127646" y="1715600"/>
            <a:ext cx="8521200" cy="144509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4400" b="1" strike="noStrike" spc="-1" dirty="0" smtClean="0">
                <a:solidFill>
                  <a:schemeClr val="accent1">
                    <a:lumMod val="50000"/>
                  </a:schemeClr>
                </a:solidFill>
                <a:latin typeface="Verdana"/>
                <a:ea typeface="Verdana"/>
              </a:rPr>
              <a:t>Пересдача , апелляции ЕГЭ 2024</a:t>
            </a:r>
            <a:endParaRPr lang="ru-RU" sz="44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3" name="Объект 2">
            <a:extLst>
              <a:ext uri="{FF2B5EF4-FFF2-40B4-BE49-F238E27FC236}">
                <a16:creationId xmlns:a16="http://schemas.microsoft.com/office/drawing/2014/main" xmlns="" id="{74A7951C-6525-2383-1546-9E769203ED55}"/>
              </a:ext>
            </a:extLst>
          </p:cNvPr>
          <p:cNvSpPr>
            <a:spLocks noGrp="1"/>
          </p:cNvSpPr>
          <p:nvPr>
            <p:ph idx="1"/>
          </p:nvPr>
        </p:nvSpPr>
        <p:spPr>
          <a:xfrm>
            <a:off x="217713" y="1422806"/>
            <a:ext cx="11314923" cy="5308733"/>
          </a:xfrm>
          <a:noFill/>
        </p:spPr>
        <p:txBody>
          <a:bodyPr>
            <a:noAutofit/>
          </a:bodyPr>
          <a:lstStyle/>
          <a:p>
            <a:pPr indent="0" algn="ctr">
              <a:lnSpc>
                <a:spcPct val="100000"/>
              </a:lnSpc>
              <a:spcBef>
                <a:spcPts val="0"/>
              </a:spcBef>
              <a:buNone/>
            </a:pPr>
            <a:endParaRPr lang="ru-RU" sz="800" b="1"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indent="450215" algn="just">
              <a:lnSpc>
                <a:spcPct val="100000"/>
              </a:lnSpc>
              <a:spcBef>
                <a:spcPts val="0"/>
              </a:spcBef>
            </a:pP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иностранным языкам </a:t>
            </a:r>
          </a:p>
          <a:p>
            <a:pPr indent="0" algn="just">
              <a:lnSpc>
                <a:spcPct val="100000"/>
              </a:lnSpc>
              <a:spcBef>
                <a:spcPts val="0"/>
              </a:spcBef>
              <a:buNone/>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Экзамен по иностранному языку включает в себя два раздела: письменная и устная части. При принятии выпускником 11 класса решения о пересдаче ЕГЭ по иностранному языку, аннулированию подлежит первый полученный результат и письменной, и устной частей соответствующего экзамена. Таким образом, пересдаются оба раздела ЕГЭ по иностранному языку: в 2024 году письменную часть выпускник 11 класса проходит 4 июля 2024 г., устную часть – 5 июля 2024 г.</a:t>
            </a:r>
          </a:p>
          <a:p>
            <a:pPr indent="0" algn="just">
              <a:lnSpc>
                <a:spcPct val="100000"/>
              </a:lnSpc>
              <a:spcBef>
                <a:spcPts val="0"/>
              </a:spcBef>
              <a:buNone/>
            </a:pPr>
            <a:endPar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indent="450215" algn="just">
              <a:lnSpc>
                <a:spcPct val="100000"/>
              </a:lnSpc>
              <a:spcBef>
                <a:spcPts val="0"/>
              </a:spcBef>
            </a:pP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Аннулирование предыдущего результата ЕГЭ по соответствующему учебному предмету</a:t>
            </a:r>
          </a:p>
          <a:p>
            <a:pPr indent="0" algn="just">
              <a:lnSpc>
                <a:spcPct val="100000"/>
              </a:lnSpc>
              <a:spcBef>
                <a:spcPts val="0"/>
              </a:spcBef>
              <a:buNone/>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В случае если участник ГИА не явился на пересдачу или не завершил выполнение экзаменационной работы по уважительным причинам (болезнь или иные обстоятельства), подтвержденным документально, предыдущий полученный результат ЕГЭ по данному учебному предмету сохраняется без принятия решения председателем ГЭК о его аннулировании.</a:t>
            </a:r>
            <a:endParaRPr lang="ru-RU" sz="1800" b="1"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4FEC2F5A-200B-72EE-6BB4-B32DBE90962C}"/>
              </a:ext>
            </a:extLst>
          </p:cNvPr>
          <p:cNvSpPr txBox="1"/>
          <p:nvPr/>
        </p:nvSpPr>
        <p:spPr>
          <a:xfrm>
            <a:off x="2593909" y="673551"/>
            <a:ext cx="7380515" cy="707886"/>
          </a:xfrm>
          <a:prstGeom prst="rect">
            <a:avLst/>
          </a:prstGeom>
          <a:noFill/>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Разъяснения Федеральной службы по надзору в сфере образования и науки (письмо от 12 мая 2024 г. № 04-134</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5748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1034E35C-94F6-52F3-D0A8-85A2F24BB85C}"/>
              </a:ext>
            </a:extLst>
          </p:cNvPr>
          <p:cNvPicPr>
            <a:picLocks noChangeAspect="1"/>
          </p:cNvPicPr>
          <p:nvPr/>
        </p:nvPicPr>
        <p:blipFill rotWithShape="1">
          <a:blip r:embed="rId2"/>
          <a:srcRect l="43087" t="22008" r="28367" b="14966"/>
          <a:stretch/>
        </p:blipFill>
        <p:spPr>
          <a:xfrm>
            <a:off x="8349943" y="2234184"/>
            <a:ext cx="3621233" cy="4497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ПОДАЧА ЗАЯВЛЕНИЯ НА ПЕРЕСДАЧУ В ДОПОЛНИТЕЛЬНЫЕ ДНИ ЕГЭ</a:t>
            </a:r>
          </a:p>
        </p:txBody>
      </p:sp>
      <p:sp>
        <p:nvSpPr>
          <p:cNvPr id="3" name="Объект 2">
            <a:extLst>
              <a:ext uri="{FF2B5EF4-FFF2-40B4-BE49-F238E27FC236}">
                <a16:creationId xmlns:a16="http://schemas.microsoft.com/office/drawing/2014/main" xmlns="" id="{74A7951C-6525-2383-1546-9E769203ED55}"/>
              </a:ext>
            </a:extLst>
          </p:cNvPr>
          <p:cNvSpPr>
            <a:spLocks noGrp="1"/>
          </p:cNvSpPr>
          <p:nvPr>
            <p:ph idx="1"/>
          </p:nvPr>
        </p:nvSpPr>
        <p:spPr>
          <a:xfrm>
            <a:off x="217713" y="1422806"/>
            <a:ext cx="7069495" cy="3354467"/>
          </a:xfrm>
          <a:noFill/>
        </p:spPr>
        <p:txBody>
          <a:bodyPr>
            <a:noAutofit/>
          </a:bodyPr>
          <a:lstStyle/>
          <a:p>
            <a:pPr indent="0" algn="ctr">
              <a:lnSpc>
                <a:spcPct val="100000"/>
              </a:lnSpc>
              <a:spcBef>
                <a:spcPts val="0"/>
              </a:spcBef>
              <a:buNone/>
            </a:pPr>
            <a:endParaRPr lang="ru-RU" sz="800" b="1"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Выпускник подает в </a:t>
            </a:r>
            <a:r>
              <a:rPr lang="ru-RU" sz="2000" b="1">
                <a:solidFill>
                  <a:srgbClr val="002060"/>
                </a:solidFill>
                <a:latin typeface="Arial" panose="020B0604020202020204" pitchFamily="34" charset="0"/>
                <a:ea typeface="Cambria" panose="02040503050406030204" pitchFamily="18" charset="0"/>
                <a:cs typeface="Arial" panose="020B0604020202020204" pitchFamily="34" charset="0"/>
              </a:rPr>
              <a:t>свою школу </a:t>
            </a:r>
            <a:r>
              <a:rPr lang="ru-RU" sz="2000" b="1">
                <a:solidFill>
                  <a:srgbClr val="FF0000"/>
                </a:solidFill>
                <a:latin typeface="Arial" panose="020B0604020202020204" pitchFamily="34" charset="0"/>
                <a:ea typeface="Cambria" panose="02040503050406030204" pitchFamily="18" charset="0"/>
                <a:cs typeface="Arial" panose="020B0604020202020204" pitchFamily="34" charset="0"/>
              </a:rPr>
              <a:t>заявление </a:t>
            </a: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в ГЭК </a:t>
            </a: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с указанием пересдаваемого учебного предмета ЕГЭ:</a:t>
            </a:r>
          </a:p>
          <a:p>
            <a:pPr indent="450215" algn="just">
              <a:lnSpc>
                <a:spcPct val="100000"/>
              </a:lnSpc>
              <a:spcBef>
                <a:spcPts val="0"/>
              </a:spcBef>
            </a:pPr>
            <a:endPar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indent="0" algn="just">
              <a:lnSpc>
                <a:spcPct val="100000"/>
              </a:lnSpc>
              <a:spcBef>
                <a:spcPts val="0"/>
              </a:spcBef>
              <a:buNone/>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 по учебным предметам, сдаваемым </a:t>
            </a: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4 июля 2024 г.</a:t>
            </a: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не ранее 26 июня 2024 г. и не позднее 1 июля 2024 г. (включительно);</a:t>
            </a:r>
          </a:p>
          <a:p>
            <a:pPr indent="0" algn="just">
              <a:lnSpc>
                <a:spcPct val="100000"/>
              </a:lnSpc>
              <a:spcBef>
                <a:spcPts val="0"/>
              </a:spcBef>
              <a:buNone/>
            </a:pPr>
            <a:endPar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indent="0" algn="just">
              <a:lnSpc>
                <a:spcPct val="100000"/>
              </a:lnSpc>
              <a:spcBef>
                <a:spcPts val="0"/>
              </a:spcBef>
              <a:buNone/>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 по учебным предметам, сдаваемым </a:t>
            </a: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5 июля 2024 г</a:t>
            </a: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не ранее 27 июня 2024 г. и не позднее 2 июля 2024 г. (включительно)</a:t>
            </a:r>
          </a:p>
        </p:txBody>
      </p:sp>
      <p:pic>
        <p:nvPicPr>
          <p:cNvPr id="5" name="Рисунок 4">
            <a:extLst>
              <a:ext uri="{FF2B5EF4-FFF2-40B4-BE49-F238E27FC236}">
                <a16:creationId xmlns:a16="http://schemas.microsoft.com/office/drawing/2014/main" xmlns="" id="{C5CD4F9E-018F-3F20-2504-0038D45B775B}"/>
              </a:ext>
            </a:extLst>
          </p:cNvPr>
          <p:cNvPicPr>
            <a:picLocks noChangeAspect="1"/>
          </p:cNvPicPr>
          <p:nvPr/>
        </p:nvPicPr>
        <p:blipFill rotWithShape="1">
          <a:blip r:embed="rId3"/>
          <a:srcRect l="42933" t="19530" r="28521" b="14891"/>
          <a:stretch/>
        </p:blipFill>
        <p:spPr>
          <a:xfrm>
            <a:off x="7520473" y="725308"/>
            <a:ext cx="3480320" cy="4497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978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BD91AB-3FF7-722B-B950-BB3CD001CD3A}"/>
              </a:ext>
            </a:extLst>
          </p:cNvPr>
          <p:cNvSpPr txBox="1"/>
          <p:nvPr/>
        </p:nvSpPr>
        <p:spPr>
          <a:xfrm>
            <a:off x="1" y="0"/>
            <a:ext cx="12192000" cy="1255728"/>
          </a:xfrm>
          <a:prstGeom prst="rect">
            <a:avLst/>
          </a:prstGeom>
          <a:noFill/>
        </p:spPr>
        <p:txBody>
          <a:bodyPr wrap="square" rtlCol="0">
            <a:spAutoFit/>
          </a:bodyPr>
          <a:lstStyle/>
          <a:p>
            <a:pPr marL="176213" algn="ctr">
              <a:lnSpc>
                <a:spcPct val="90000"/>
              </a:lnSpc>
              <a:spcBef>
                <a:spcPct val="0"/>
              </a:spcBef>
              <a:defRPr/>
            </a:pP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ПОДАЧА АПЕЛЛЯЦИЙ ПО РЕЗУЛЬТАТАМ ОГЭ И ЕГЭ </a:t>
            </a:r>
            <a:b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b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В АИС «ЭЛЕКТРОННАЯ ШКОЛА 2.0»</a:t>
            </a:r>
          </a:p>
          <a:p>
            <a:pPr marL="176213" algn="ctr">
              <a:lnSpc>
                <a:spcPct val="90000"/>
              </a:lnSpc>
              <a:spcBef>
                <a:spcPct val="0"/>
              </a:spcBef>
              <a:defRPr/>
            </a:pP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(уровень «Личный кабинет» выпускника)</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7488" r="3156"/>
          <a:stretch/>
        </p:blipFill>
        <p:spPr>
          <a:xfrm>
            <a:off x="284755" y="1866288"/>
            <a:ext cx="5970233" cy="4568407"/>
          </a:xfrm>
          <a:prstGeom prst="rect">
            <a:avLst/>
          </a:prstGeom>
          <a:effectLst>
            <a:glow rad="139700">
              <a:schemeClr val="accent5">
                <a:satMod val="175000"/>
                <a:alpha val="40000"/>
              </a:schemeClr>
            </a:glow>
          </a:effectLst>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4628" r="3353"/>
          <a:stretch/>
        </p:blipFill>
        <p:spPr>
          <a:xfrm>
            <a:off x="6416649" y="1631216"/>
            <a:ext cx="5587642" cy="5097498"/>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33278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BD91AB-3FF7-722B-B950-BB3CD001CD3A}"/>
              </a:ext>
            </a:extLst>
          </p:cNvPr>
          <p:cNvSpPr txBox="1"/>
          <p:nvPr/>
        </p:nvSpPr>
        <p:spPr>
          <a:xfrm>
            <a:off x="1" y="0"/>
            <a:ext cx="12192000" cy="1255728"/>
          </a:xfrm>
          <a:prstGeom prst="rect">
            <a:avLst/>
          </a:prstGeom>
          <a:noFill/>
        </p:spPr>
        <p:txBody>
          <a:bodyPr wrap="square" rtlCol="0">
            <a:spAutoFit/>
          </a:bodyPr>
          <a:lstStyle/>
          <a:p>
            <a:pPr marL="176213" algn="ctr">
              <a:lnSpc>
                <a:spcPct val="90000"/>
              </a:lnSpc>
              <a:spcBef>
                <a:spcPct val="0"/>
              </a:spcBef>
              <a:defRPr/>
            </a:pP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ПОДАЧА АПЕЛЛЯЦИЙ ПО РЕЗУЛЬТАТАМ ОГЭ И ЕГЭ </a:t>
            </a:r>
            <a:b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b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В АИС «ЭЛЕКТРОННАЯ ШКОЛА 2.0»</a:t>
            </a:r>
          </a:p>
          <a:p>
            <a:pPr marL="176213" algn="ctr">
              <a:lnSpc>
                <a:spcPct val="90000"/>
              </a:lnSpc>
              <a:spcBef>
                <a:spcPct val="0"/>
              </a:spcBef>
              <a:defRPr/>
            </a:pP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(уровень муниципалитета)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62" y="1907932"/>
            <a:ext cx="10403992" cy="3673447"/>
          </a:xfrm>
          <a:prstGeom prst="rect">
            <a:avLst/>
          </a:prstGeom>
          <a:effectLst>
            <a:glow rad="139700">
              <a:schemeClr val="accent5">
                <a:satMod val="175000"/>
                <a:alpha val="40000"/>
              </a:schemeClr>
            </a:glo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877" y="3200398"/>
            <a:ext cx="9574824" cy="3512633"/>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49233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BD91AB-3FF7-722B-B950-BB3CD001CD3A}"/>
              </a:ext>
            </a:extLst>
          </p:cNvPr>
          <p:cNvSpPr txBox="1"/>
          <p:nvPr/>
        </p:nvSpPr>
        <p:spPr>
          <a:xfrm>
            <a:off x="1" y="0"/>
            <a:ext cx="12192000" cy="480131"/>
          </a:xfrm>
          <a:prstGeom prst="rect">
            <a:avLst/>
          </a:prstGeom>
          <a:noFill/>
        </p:spPr>
        <p:txBody>
          <a:bodyPr wrap="square" rtlCol="0">
            <a:spAutoFit/>
          </a:bodyPr>
          <a:lstStyle/>
          <a:p>
            <a:pPr marL="176213" marR="0" lvl="0" indent="0" algn="ctr" fontAlgn="auto">
              <a:lnSpc>
                <a:spcPct val="90000"/>
              </a:lnSpc>
              <a:spcBef>
                <a:spcPct val="0"/>
              </a:spcBef>
              <a:spcAft>
                <a:spcPts val="0"/>
              </a:spcAft>
              <a:buClrTx/>
              <a:buSzTx/>
              <a:buFontTx/>
              <a:buNone/>
              <a:tabLst/>
              <a:defRPr/>
            </a:pPr>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РАССМОТРЕНИЕ АПЕЛЛЯЦИЙ</a:t>
            </a:r>
          </a:p>
        </p:txBody>
      </p:sp>
      <p:graphicFrame>
        <p:nvGraphicFramePr>
          <p:cNvPr id="4" name="Table 1">
            <a:extLst>
              <a:ext uri="{FF2B5EF4-FFF2-40B4-BE49-F238E27FC236}">
                <a16:creationId xmlns:a16="http://schemas.microsoft.com/office/drawing/2014/main" xmlns="" id="{403B6413-C122-685A-3237-1ED0B185402A}"/>
              </a:ext>
            </a:extLst>
          </p:cNvPr>
          <p:cNvGraphicFramePr>
            <a:graphicFrameLocks noGrp="1"/>
          </p:cNvGraphicFramePr>
          <p:nvPr/>
        </p:nvGraphicFramePr>
        <p:xfrm>
          <a:off x="344615" y="1289561"/>
          <a:ext cx="11562040" cy="4336798"/>
        </p:xfrm>
        <a:graphic>
          <a:graphicData uri="http://schemas.openxmlformats.org/drawingml/2006/table">
            <a:tbl>
              <a:tblPr firstRow="1" firstCol="1" bandRow="1">
                <a:tableStyleId>{BC89EF96-8CEA-46FF-86C4-4CE0E7609802}</a:tableStyleId>
              </a:tblPr>
              <a:tblGrid>
                <a:gridCol w="4781862">
                  <a:extLst>
                    <a:ext uri="{9D8B030D-6E8A-4147-A177-3AD203B41FA5}">
                      <a16:colId xmlns:a16="http://schemas.microsoft.com/office/drawing/2014/main" xmlns="" val="655834298"/>
                    </a:ext>
                  </a:extLst>
                </a:gridCol>
                <a:gridCol w="6780178">
                  <a:extLst>
                    <a:ext uri="{9D8B030D-6E8A-4147-A177-3AD203B41FA5}">
                      <a16:colId xmlns:a16="http://schemas.microsoft.com/office/drawing/2014/main" xmlns="" val="2145335470"/>
                    </a:ext>
                  </a:extLst>
                </a:gridCol>
              </a:tblGrid>
              <a:tr h="774505">
                <a:tc>
                  <a:txBody>
                    <a:bodyPr/>
                    <a:lstStyle/>
                    <a:p>
                      <a:pPr algn="ctr">
                        <a:lnSpc>
                          <a:spcPct val="100000"/>
                        </a:lnSpc>
                        <a:spcAft>
                          <a:spcPts val="0"/>
                        </a:spcAft>
                      </a:pPr>
                      <a:r>
                        <a:rPr lang="ru-RU" sz="2400" dirty="0">
                          <a:solidFill>
                            <a:schemeClr val="bg1"/>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rPr>
                        <a:t>Очный формат</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00000"/>
                        </a:lnSpc>
                        <a:spcAft>
                          <a:spcPts val="0"/>
                        </a:spcAft>
                      </a:pPr>
                      <a:r>
                        <a:rPr lang="ru-RU" sz="2400" dirty="0">
                          <a:solidFill>
                            <a:schemeClr val="bg1"/>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rPr>
                        <a:t>Дистанционный формат</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610475198"/>
                  </a:ext>
                </a:extLst>
              </a:tr>
              <a:tr h="3562293">
                <a:tc>
                  <a:txBody>
                    <a:bodyPr/>
                    <a:lstStyle/>
                    <a:p>
                      <a:pPr algn="l">
                        <a:lnSpc>
                          <a:spcPct val="100000"/>
                        </a:lnSpc>
                        <a:spcAft>
                          <a:spcPts val="0"/>
                        </a:spcAft>
                      </a:pPr>
                      <a:r>
                        <a:rPr lang="ru-RU" sz="2400" b="0"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Рассмотрение апелляций по адресу: </a:t>
                      </a:r>
                    </a:p>
                    <a:p>
                      <a:pPr algn="l">
                        <a:lnSpc>
                          <a:spcPct val="100000"/>
                        </a:lnSpc>
                        <a:spcAft>
                          <a:spcPts val="0"/>
                        </a:spcAft>
                      </a:pPr>
                      <a:r>
                        <a:rPr lang="ru-RU" sz="2400" b="0"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г. Кемерово, ул. Красная, 23, ГБНОУ «Губернаторская кадетская школа-интернат полиции»</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ru-RU" sz="2400" b="0"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Апеллянт находится в удаленном пункте рассмотрения апелляций </a:t>
                      </a:r>
                      <a:r>
                        <a:rPr lang="ru-RU" sz="2400" b="1"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по месту проживания</a:t>
                      </a:r>
                      <a:r>
                        <a:rPr lang="ru-RU" sz="2400" b="0"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 </a:t>
                      </a:r>
                      <a:endParaRPr lang="ru-RU" sz="2400" b="1"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a:p>
                      <a:pPr algn="l">
                        <a:lnSpc>
                          <a:spcPct val="100000"/>
                        </a:lnSpc>
                        <a:spcAft>
                          <a:spcPts val="0"/>
                        </a:spcAft>
                      </a:pPr>
                      <a:r>
                        <a:rPr lang="ru-RU" sz="2400" b="0"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Эксперт и члены апелляционной комиссии находятся в основном центре рассмотрения апелляций.</a:t>
                      </a:r>
                    </a:p>
                    <a:p>
                      <a:pPr algn="l">
                        <a:lnSpc>
                          <a:spcPct val="100000"/>
                        </a:lnSpc>
                        <a:spcAft>
                          <a:spcPts val="0"/>
                        </a:spcAft>
                      </a:pPr>
                      <a:r>
                        <a:rPr lang="ru-RU" sz="2400" b="0" baseline="0" dirty="0">
                          <a:solidFill>
                            <a:srgbClr val="002060"/>
                          </a:solidFill>
                          <a:effectLst/>
                          <a:latin typeface="Arial" panose="020B0604020202020204" pitchFamily="34" charset="0"/>
                          <a:ea typeface="Cambria" panose="02040503050406030204" pitchFamily="18" charset="0"/>
                          <a:cs typeface="Arial" panose="020B0604020202020204" pitchFamily="34" charset="0"/>
                        </a:rPr>
                        <a:t>Апеллянт с экспертом и членами апелляционной комиссии общаются посредством видеоконференцсвязи</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5371370"/>
                  </a:ext>
                </a:extLst>
              </a:tr>
            </a:tbl>
          </a:graphicData>
        </a:graphic>
      </p:graphicFrame>
    </p:spTree>
    <p:extLst>
      <p:ext uri="{BB962C8B-B14F-4D97-AF65-F5344CB8AC3E}">
        <p14:creationId xmlns:p14="http://schemas.microsoft.com/office/powerpoint/2010/main" val="92012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63" y="44451"/>
            <a:ext cx="10444321" cy="683338"/>
          </a:xfrm>
        </p:spPr>
        <p:txBody>
          <a:bodyPr>
            <a:noAutofit/>
          </a:bodyPr>
          <a:lstStyle/>
          <a:p>
            <a:pPr>
              <a:spcBef>
                <a:spcPts val="0"/>
              </a:spcBef>
            </a:pPr>
            <a:r>
              <a:rPr lang="ru-RU" sz="2800" dirty="0">
                <a:solidFill>
                  <a:srgbClr val="203864"/>
                </a:solidFill>
                <a:latin typeface="Verdana" panose="020B0604030504040204" pitchFamily="34" charset="0"/>
                <a:ea typeface="Verdana" panose="020B0604030504040204" pitchFamily="34" charset="0"/>
              </a:rPr>
              <a:t>СРОКИ ИНФОРМИРОВАНИЯ О РЕЗУЛЬТАТАХ ЕГЭ</a:t>
            </a:r>
          </a:p>
        </p:txBody>
      </p:sp>
      <p:sp>
        <p:nvSpPr>
          <p:cNvPr id="3" name="Номер слайда 2">
            <a:extLst>
              <a:ext uri="{FF2B5EF4-FFF2-40B4-BE49-F238E27FC236}">
                <a16:creationId xmlns:a16="http://schemas.microsoft.com/office/drawing/2014/main" xmlns="" id="{4FC3B326-35A0-C013-CA86-CF7E2F3407E5}"/>
              </a:ext>
            </a:extLst>
          </p:cNvPr>
          <p:cNvSpPr>
            <a:spLocks noGrp="1"/>
          </p:cNvSpPr>
          <p:nvPr>
            <p:ph type="sldNum" sz="quarter" idx="12"/>
          </p:nvPr>
        </p:nvSpPr>
        <p:spPr/>
        <p:txBody>
          <a:bodyPr/>
          <a:lstStyle/>
          <a:p>
            <a:fld id="{94C813D2-8A68-DC49-AD38-D58CE1F92ECD}" type="slidenum">
              <a:rPr lang="ru-RU" smtClean="0"/>
              <a:t>2</a:t>
            </a:fld>
            <a:endParaRPr lang="ru-RU"/>
          </a:p>
        </p:txBody>
      </p:sp>
      <p:graphicFrame>
        <p:nvGraphicFramePr>
          <p:cNvPr id="4" name="Таблица 3">
            <a:extLst>
              <a:ext uri="{FF2B5EF4-FFF2-40B4-BE49-F238E27FC236}">
                <a16:creationId xmlns:a16="http://schemas.microsoft.com/office/drawing/2014/main" xmlns="" id="{4E0A582B-E03F-D24A-10B6-C8CA64A2CE8B}"/>
              </a:ext>
            </a:extLst>
          </p:cNvPr>
          <p:cNvGraphicFramePr>
            <a:graphicFrameLocks noGrp="1"/>
          </p:cNvGraphicFramePr>
          <p:nvPr/>
        </p:nvGraphicFramePr>
        <p:xfrm>
          <a:off x="138105" y="841325"/>
          <a:ext cx="11915789" cy="5436046"/>
        </p:xfrm>
        <a:graphic>
          <a:graphicData uri="http://schemas.openxmlformats.org/drawingml/2006/table">
            <a:tbl>
              <a:tblPr firstRow="1" firstCol="1" lastRow="1" lastCol="1" bandRow="1" bandCol="1">
                <a:tableStyleId>{BDBED569-4797-4DF1-A0F4-6AAB3CD982D8}</a:tableStyleId>
              </a:tblPr>
              <a:tblGrid>
                <a:gridCol w="1555613">
                  <a:extLst>
                    <a:ext uri="{9D8B030D-6E8A-4147-A177-3AD203B41FA5}">
                      <a16:colId xmlns:a16="http://schemas.microsoft.com/office/drawing/2014/main" xmlns="" val="1843599912"/>
                    </a:ext>
                  </a:extLst>
                </a:gridCol>
                <a:gridCol w="3954607">
                  <a:extLst>
                    <a:ext uri="{9D8B030D-6E8A-4147-A177-3AD203B41FA5}">
                      <a16:colId xmlns:a16="http://schemas.microsoft.com/office/drawing/2014/main" xmlns="" val="1597683147"/>
                    </a:ext>
                  </a:extLst>
                </a:gridCol>
                <a:gridCol w="2352675">
                  <a:extLst>
                    <a:ext uri="{9D8B030D-6E8A-4147-A177-3AD203B41FA5}">
                      <a16:colId xmlns:a16="http://schemas.microsoft.com/office/drawing/2014/main" xmlns="" val="3793709643"/>
                    </a:ext>
                  </a:extLst>
                </a:gridCol>
                <a:gridCol w="2000250">
                  <a:extLst>
                    <a:ext uri="{9D8B030D-6E8A-4147-A177-3AD203B41FA5}">
                      <a16:colId xmlns:a16="http://schemas.microsoft.com/office/drawing/2014/main" xmlns="" val="760629360"/>
                    </a:ext>
                  </a:extLst>
                </a:gridCol>
                <a:gridCol w="2052644">
                  <a:extLst>
                    <a:ext uri="{9D8B030D-6E8A-4147-A177-3AD203B41FA5}">
                      <a16:colId xmlns:a16="http://schemas.microsoft.com/office/drawing/2014/main" xmlns="" val="234504550"/>
                    </a:ext>
                  </a:extLst>
                </a:gridCol>
              </a:tblGrid>
              <a:tr h="1085253">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Дата экзамена</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Экзамен</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Официальный день объявления результатов ГИА в Кемеровской области - Кузбассе </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Сроки подачи апелляций</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Сроки рассмотрения апелляций</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2801051996"/>
                  </a:ext>
                </a:extLst>
              </a:tr>
              <a:tr h="273637">
                <a:tc>
                  <a:txBody>
                    <a:bodyPr/>
                    <a:lstStyle/>
                    <a:p>
                      <a:pPr algn="ctr"/>
                      <a:r>
                        <a:rPr lang="ru-RU" sz="1700" kern="100" dirty="0">
                          <a:effectLst/>
                          <a:latin typeface="+mn-lt"/>
                          <a:ea typeface="Times New Roman" panose="02020603050405020304" pitchFamily="18" charset="0"/>
                        </a:rPr>
                        <a:t>23.05.2024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география, литература, химия</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07.06, 10.06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11.06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4006780"/>
                  </a:ext>
                </a:extLst>
              </a:tr>
              <a:tr h="609063">
                <a:tc>
                  <a:txBody>
                    <a:bodyPr/>
                    <a:lstStyle/>
                    <a:p>
                      <a:pPr algn="ctr"/>
                      <a:r>
                        <a:rPr lang="ru-RU" sz="1700" kern="100" dirty="0">
                          <a:effectLst/>
                          <a:latin typeface="+mn-lt"/>
                          <a:ea typeface="Times New Roman" panose="02020603050405020304" pitchFamily="18" charset="0"/>
                        </a:rPr>
                        <a:t>28.05.2024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русский язык</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14.06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17.06, 18.06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19.06</a:t>
                      </a:r>
                    </a:p>
                    <a:p>
                      <a:pPr algn="ctr"/>
                      <a:r>
                        <a:rPr lang="ru-RU" sz="1700">
                          <a:effectLst/>
                          <a:latin typeface="+mn-lt"/>
                          <a:ea typeface="Times New Roman" panose="02020603050405020304" pitchFamily="18" charset="0"/>
                        </a:rPr>
                        <a:t>20.06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4715234"/>
                  </a:ext>
                </a:extLst>
              </a:tr>
              <a:tr h="94567">
                <a:tc>
                  <a:txBody>
                    <a:bodyPr/>
                    <a:lstStyle/>
                    <a:p>
                      <a:pPr algn="ctr"/>
                      <a:r>
                        <a:rPr lang="ru-RU" sz="1700" kern="100" dirty="0">
                          <a:effectLst/>
                          <a:latin typeface="+mn-lt"/>
                          <a:ea typeface="Times New Roman" panose="02020603050405020304" pitchFamily="18" charset="0"/>
                        </a:rPr>
                        <a:t>31.05.2024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математика базового уровня</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14.06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17.06, 18.06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21.06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06657338"/>
                  </a:ext>
                </a:extLst>
              </a:tr>
              <a:tr h="547275">
                <a:tc>
                  <a:txBody>
                    <a:bodyPr/>
                    <a:lstStyle/>
                    <a:p>
                      <a:pPr algn="ctr"/>
                      <a:r>
                        <a:rPr lang="ru-RU" sz="1700" kern="100">
                          <a:effectLst/>
                          <a:latin typeface="+mn-lt"/>
                          <a:ea typeface="Times New Roman" panose="02020603050405020304" pitchFamily="18" charset="0"/>
                        </a:rPr>
                        <a:t>31.05.2024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математика профильного уровня</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17.06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18.06, 19.06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21.06</a:t>
                      </a:r>
                    </a:p>
                    <a:p>
                      <a:pPr algn="ctr"/>
                      <a:r>
                        <a:rPr lang="ru-RU" sz="1700">
                          <a:effectLst/>
                          <a:latin typeface="+mn-lt"/>
                          <a:ea typeface="Times New Roman" panose="02020603050405020304" pitchFamily="18" charset="0"/>
                        </a:rPr>
                        <a:t>24.06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5899081"/>
                  </a:ext>
                </a:extLst>
              </a:tr>
              <a:tr h="273637">
                <a:tc>
                  <a:txBody>
                    <a:bodyPr/>
                    <a:lstStyle/>
                    <a:p>
                      <a:pPr algn="ctr"/>
                      <a:r>
                        <a:rPr lang="ru-RU" sz="1700" kern="100">
                          <a:effectLst/>
                          <a:latin typeface="+mn-lt"/>
                          <a:ea typeface="Times New Roman" panose="02020603050405020304" pitchFamily="18" charset="0"/>
                        </a:rPr>
                        <a:t>04.06.2024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обществознание</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20.06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21.06, 24.06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25.06</a:t>
                      </a:r>
                    </a:p>
                    <a:p>
                      <a:pPr algn="ctr"/>
                      <a:r>
                        <a:rPr lang="ru-RU" sz="170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8318652"/>
                  </a:ext>
                </a:extLst>
              </a:tr>
              <a:tr h="202612">
                <a:tc>
                  <a:txBody>
                    <a:bodyPr/>
                    <a:lstStyle/>
                    <a:p>
                      <a:pPr algn="ctr"/>
                      <a:r>
                        <a:rPr lang="ru-RU" sz="1700" kern="100">
                          <a:effectLst/>
                          <a:latin typeface="+mn-lt"/>
                          <a:ea typeface="Times New Roman" panose="02020603050405020304" pitchFamily="18" charset="0"/>
                        </a:rPr>
                        <a:t>04.06.2024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физика</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20.06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21.06, 24.06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25.06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41668746"/>
                  </a:ext>
                </a:extLst>
              </a:tr>
              <a:tr h="273637">
                <a:tc>
                  <a:txBody>
                    <a:bodyPr/>
                    <a:lstStyle/>
                    <a:p>
                      <a:pPr algn="ctr"/>
                      <a:r>
                        <a:rPr lang="ru-RU" sz="1700" kern="100">
                          <a:effectLst/>
                          <a:latin typeface="+mn-lt"/>
                          <a:ea typeface="Times New Roman" panose="02020603050405020304" pitchFamily="18" charset="0"/>
                        </a:rPr>
                        <a:t>07.06.2024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информатика</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20.06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21.06, 24.06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1610149"/>
                  </a:ext>
                </a:extLst>
              </a:tr>
              <a:tr h="171592">
                <a:tc>
                  <a:txBody>
                    <a:bodyPr/>
                    <a:lstStyle/>
                    <a:p>
                      <a:pPr algn="ctr"/>
                      <a:r>
                        <a:rPr lang="ru-RU" sz="1700" kern="100">
                          <a:effectLst/>
                          <a:latin typeface="+mn-lt"/>
                          <a:ea typeface="Times New Roman" panose="02020603050405020304" pitchFamily="18" charset="0"/>
                        </a:rPr>
                        <a:t>07.06.2024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иностранные языки (устная часть)</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27.06, 28.06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318115"/>
                  </a:ext>
                </a:extLst>
              </a:tr>
              <a:tr h="273637">
                <a:tc>
                  <a:txBody>
                    <a:bodyPr/>
                    <a:lstStyle/>
                    <a:p>
                      <a:pPr algn="ctr"/>
                      <a:r>
                        <a:rPr lang="ru-RU" sz="1700" kern="100">
                          <a:effectLst/>
                          <a:latin typeface="+mn-lt"/>
                          <a:ea typeface="Times New Roman" panose="02020603050405020304" pitchFamily="18" charset="0"/>
                        </a:rPr>
                        <a:t>08.06.2024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информатика</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21.06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24.06, 25.06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3659237"/>
                  </a:ext>
                </a:extLst>
              </a:tr>
              <a:tr h="273637">
                <a:tc>
                  <a:txBody>
                    <a:bodyPr/>
                    <a:lstStyle/>
                    <a:p>
                      <a:pPr algn="ctr"/>
                      <a:r>
                        <a:rPr lang="ru-RU" sz="1700" kern="100">
                          <a:effectLst/>
                          <a:latin typeface="+mn-lt"/>
                          <a:ea typeface="Times New Roman" panose="02020603050405020304" pitchFamily="18" charset="0"/>
                        </a:rPr>
                        <a:t>08.06.2024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kern="100" dirty="0">
                          <a:effectLst/>
                          <a:latin typeface="+mn-lt"/>
                          <a:ea typeface="Times New Roman" panose="02020603050405020304" pitchFamily="18" charset="0"/>
                        </a:rPr>
                        <a:t>иностранные языки (устная часть)</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27.06, 28.06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2376709"/>
                  </a:ext>
                </a:extLst>
              </a:tr>
              <a:tr h="273637">
                <a:tc>
                  <a:txBody>
                    <a:bodyPr/>
                    <a:lstStyle/>
                    <a:p>
                      <a:pPr algn="ctr"/>
                      <a:r>
                        <a:rPr lang="ru-RU" sz="1700" kern="100">
                          <a:effectLst/>
                          <a:latin typeface="+mn-lt"/>
                          <a:ea typeface="Times New Roman" panose="02020603050405020304" pitchFamily="18" charset="0"/>
                        </a:rPr>
                        <a:t>11.06.2024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b="0" kern="100" dirty="0">
                          <a:effectLst/>
                          <a:latin typeface="+mn-lt"/>
                          <a:ea typeface="Times New Roman" panose="02020603050405020304" pitchFamily="18" charset="0"/>
                        </a:rPr>
                        <a:t>история, биология, иностранные языки (письменная часть)</a:t>
                      </a:r>
                      <a:endParaRPr lang="ru-RU" sz="1700" b="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b="0" dirty="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700" b="0" dirty="0">
                          <a:effectLst/>
                          <a:latin typeface="+mn-lt"/>
                          <a:ea typeface="Times New Roman" panose="02020603050405020304" pitchFamily="18" charset="0"/>
                        </a:rPr>
                        <a:t>27.06, 28.06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b="1" dirty="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4361960"/>
                  </a:ext>
                </a:extLst>
              </a:tr>
            </a:tbl>
          </a:graphicData>
        </a:graphic>
      </p:graphicFrame>
    </p:spTree>
    <p:extLst>
      <p:ext uri="{BB962C8B-B14F-4D97-AF65-F5344CB8AC3E}">
        <p14:creationId xmlns:p14="http://schemas.microsoft.com/office/powerpoint/2010/main" val="176195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63" y="44451"/>
            <a:ext cx="10444321" cy="506055"/>
          </a:xfrm>
        </p:spPr>
        <p:txBody>
          <a:bodyPr>
            <a:noAutofit/>
          </a:bodyPr>
          <a:lstStyle/>
          <a:p>
            <a:pPr>
              <a:spcBef>
                <a:spcPts val="0"/>
              </a:spcBef>
            </a:pPr>
            <a:r>
              <a:rPr lang="ru-RU" sz="2800" dirty="0">
                <a:solidFill>
                  <a:srgbClr val="203864"/>
                </a:solidFill>
                <a:latin typeface="Verdana" panose="020B0604030504040204" pitchFamily="34" charset="0"/>
                <a:ea typeface="Verdana" panose="020B0604030504040204" pitchFamily="34" charset="0"/>
              </a:rPr>
              <a:t>СРОКИ ИНФОРМИРОВАНИЯ О РЕЗУЛЬТАТАХ ЕГЭ</a:t>
            </a:r>
          </a:p>
        </p:txBody>
      </p:sp>
      <p:sp>
        <p:nvSpPr>
          <p:cNvPr id="3" name="Номер слайда 2">
            <a:extLst>
              <a:ext uri="{FF2B5EF4-FFF2-40B4-BE49-F238E27FC236}">
                <a16:creationId xmlns:a16="http://schemas.microsoft.com/office/drawing/2014/main" xmlns="" id="{4FC3B326-35A0-C013-CA86-CF7E2F3407E5}"/>
              </a:ext>
            </a:extLst>
          </p:cNvPr>
          <p:cNvSpPr>
            <a:spLocks noGrp="1"/>
          </p:cNvSpPr>
          <p:nvPr>
            <p:ph type="sldNum" sz="quarter" idx="12"/>
          </p:nvPr>
        </p:nvSpPr>
        <p:spPr/>
        <p:txBody>
          <a:bodyPr/>
          <a:lstStyle/>
          <a:p>
            <a:fld id="{94C813D2-8A68-DC49-AD38-D58CE1F92ECD}" type="slidenum">
              <a:rPr lang="ru-RU" smtClean="0"/>
              <a:t>3</a:t>
            </a:fld>
            <a:endParaRPr lang="ru-RU"/>
          </a:p>
        </p:txBody>
      </p:sp>
      <p:graphicFrame>
        <p:nvGraphicFramePr>
          <p:cNvPr id="4" name="Таблица 3">
            <a:extLst>
              <a:ext uri="{FF2B5EF4-FFF2-40B4-BE49-F238E27FC236}">
                <a16:creationId xmlns:a16="http://schemas.microsoft.com/office/drawing/2014/main" xmlns="" id="{4E0A582B-E03F-D24A-10B6-C8CA64A2CE8B}"/>
              </a:ext>
            </a:extLst>
          </p:cNvPr>
          <p:cNvGraphicFramePr>
            <a:graphicFrameLocks noGrp="1"/>
          </p:cNvGraphicFramePr>
          <p:nvPr>
            <p:extLst>
              <p:ext uri="{D42A27DB-BD31-4B8C-83A1-F6EECF244321}">
                <p14:modId xmlns:p14="http://schemas.microsoft.com/office/powerpoint/2010/main" val="651401155"/>
              </p:ext>
            </p:extLst>
          </p:nvPr>
        </p:nvGraphicFramePr>
        <p:xfrm>
          <a:off x="138105" y="619127"/>
          <a:ext cx="11915789" cy="6159875"/>
        </p:xfrm>
        <a:graphic>
          <a:graphicData uri="http://schemas.openxmlformats.org/drawingml/2006/table">
            <a:tbl>
              <a:tblPr firstRow="1" firstCol="1" lastRow="1" lastCol="1" bandRow="1" bandCol="1">
                <a:tableStyleId>{BDBED569-4797-4DF1-A0F4-6AAB3CD982D8}</a:tableStyleId>
              </a:tblPr>
              <a:tblGrid>
                <a:gridCol w="1404945">
                  <a:extLst>
                    <a:ext uri="{9D8B030D-6E8A-4147-A177-3AD203B41FA5}">
                      <a16:colId xmlns:a16="http://schemas.microsoft.com/office/drawing/2014/main" xmlns="" val="1843599912"/>
                    </a:ext>
                  </a:extLst>
                </a:gridCol>
                <a:gridCol w="4819650">
                  <a:extLst>
                    <a:ext uri="{9D8B030D-6E8A-4147-A177-3AD203B41FA5}">
                      <a16:colId xmlns:a16="http://schemas.microsoft.com/office/drawing/2014/main" xmlns="" val="1597683147"/>
                    </a:ext>
                  </a:extLst>
                </a:gridCol>
                <a:gridCol w="2409825">
                  <a:extLst>
                    <a:ext uri="{9D8B030D-6E8A-4147-A177-3AD203B41FA5}">
                      <a16:colId xmlns:a16="http://schemas.microsoft.com/office/drawing/2014/main" xmlns="" val="3793709643"/>
                    </a:ext>
                  </a:extLst>
                </a:gridCol>
                <a:gridCol w="1485900">
                  <a:extLst>
                    <a:ext uri="{9D8B030D-6E8A-4147-A177-3AD203B41FA5}">
                      <a16:colId xmlns:a16="http://schemas.microsoft.com/office/drawing/2014/main" xmlns="" val="760629360"/>
                    </a:ext>
                  </a:extLst>
                </a:gridCol>
                <a:gridCol w="1795469">
                  <a:extLst>
                    <a:ext uri="{9D8B030D-6E8A-4147-A177-3AD203B41FA5}">
                      <a16:colId xmlns:a16="http://schemas.microsoft.com/office/drawing/2014/main" xmlns="" val="234504550"/>
                    </a:ext>
                  </a:extLst>
                </a:gridCol>
              </a:tblGrid>
              <a:tr h="1317281">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Дата экзамена</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Экзамен</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Официальный день объявления результатов ГИА в Кемеровской области - Кузбассе </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Сроки подачи апелляций</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latinLnBrk="0" hangingPunct="1">
                        <a:lnSpc>
                          <a:spcPct val="100000"/>
                        </a:lnSpc>
                        <a:tabLst>
                          <a:tab pos="-47160" algn="l"/>
                        </a:tabLst>
                      </a:pPr>
                      <a:r>
                        <a:rPr lang="ru-RU" sz="1800" b="1" strike="noStrike" kern="1200" spc="-1" dirty="0">
                          <a:solidFill>
                            <a:srgbClr val="FFFFFF"/>
                          </a:solidFill>
                          <a:latin typeface="Arial"/>
                          <a:ea typeface="+mn-ea"/>
                          <a:cs typeface="+mn-cs"/>
                        </a:rPr>
                        <a:t>Сроки рассмотрения апелляций</a:t>
                      </a:r>
                    </a:p>
                  </a:txBody>
                  <a:tcPr marL="46145" marR="461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2801051996"/>
                  </a:ext>
                </a:extLst>
              </a:tr>
              <a:tr h="497639">
                <a:tc>
                  <a:txBody>
                    <a:bodyPr/>
                    <a:lstStyle/>
                    <a:p>
                      <a:pPr algn="ctr"/>
                      <a:r>
                        <a:rPr lang="ru-RU" sz="1700" kern="100" dirty="0">
                          <a:effectLst/>
                          <a:latin typeface="+mn-lt"/>
                          <a:ea typeface="Times New Roman" panose="02020603050405020304" pitchFamily="18" charset="0"/>
                        </a:rPr>
                        <a:t>13.06.2024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 </a:t>
                      </a:r>
                      <a:r>
                        <a:rPr lang="ru-RU" sz="1700" kern="100" dirty="0">
                          <a:effectLst/>
                          <a:latin typeface="+mn-lt"/>
                          <a:ea typeface="Times New Roman" panose="02020603050405020304" pitchFamily="18" charset="0"/>
                        </a:rPr>
                        <a:t>география, литература, физика, обществознание </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26.06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27.06, 28.06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4006780"/>
                  </a:ext>
                </a:extLst>
              </a:tr>
              <a:tr h="266562">
                <a:tc>
                  <a:txBody>
                    <a:bodyPr/>
                    <a:lstStyle/>
                    <a:p>
                      <a:pPr algn="ctr"/>
                      <a:r>
                        <a:rPr lang="ru-RU" sz="1700" kern="100" dirty="0">
                          <a:effectLst/>
                          <a:latin typeface="+mn-lt"/>
                          <a:ea typeface="Times New Roman" panose="02020603050405020304" pitchFamily="18" charset="0"/>
                        </a:rPr>
                        <a:t>17.06.2024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 </a:t>
                      </a:r>
                      <a:r>
                        <a:rPr lang="ru-RU" sz="1700" kern="100" dirty="0">
                          <a:effectLst/>
                          <a:latin typeface="+mn-lt"/>
                          <a:ea typeface="Times New Roman" panose="02020603050405020304" pitchFamily="18" charset="0"/>
                        </a:rPr>
                        <a:t>русский язык</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02.07, 03.07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04.07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4715234"/>
                  </a:ext>
                </a:extLst>
              </a:tr>
              <a:tr h="497639">
                <a:tc>
                  <a:txBody>
                    <a:bodyPr/>
                    <a:lstStyle/>
                    <a:p>
                      <a:pPr algn="ctr"/>
                      <a:r>
                        <a:rPr lang="ru-RU" sz="1700" kern="100" dirty="0">
                          <a:effectLst/>
                          <a:latin typeface="+mn-lt"/>
                          <a:ea typeface="Times New Roman" panose="02020603050405020304" pitchFamily="18" charset="0"/>
                        </a:rPr>
                        <a:t>18.06.2024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 </a:t>
                      </a:r>
                      <a:r>
                        <a:rPr lang="ru-RU" sz="1700" kern="100" dirty="0">
                          <a:effectLst/>
                          <a:latin typeface="+mn-lt"/>
                          <a:ea typeface="Times New Roman" panose="02020603050405020304" pitchFamily="18" charset="0"/>
                        </a:rPr>
                        <a:t>история, иностранные языки (устная часть), химия</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02.07, 03.07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04.07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06657338"/>
                  </a:ext>
                </a:extLst>
              </a:tr>
              <a:tr h="497639">
                <a:tc>
                  <a:txBody>
                    <a:bodyPr/>
                    <a:lstStyle/>
                    <a:p>
                      <a:pPr algn="ctr"/>
                      <a:r>
                        <a:rPr lang="ru-RU" sz="1700" kern="100" dirty="0">
                          <a:effectLst/>
                          <a:latin typeface="+mn-lt"/>
                          <a:ea typeface="Times New Roman" panose="02020603050405020304" pitchFamily="18" charset="0"/>
                        </a:rPr>
                        <a:t>19.06.2024</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a:t>
                      </a:r>
                      <a:r>
                        <a:rPr lang="ru-RU" sz="1700" kern="100" dirty="0">
                          <a:effectLst/>
                          <a:latin typeface="+mn-lt"/>
                          <a:ea typeface="Times New Roman" panose="02020603050405020304" pitchFamily="18" charset="0"/>
                        </a:rPr>
                        <a:t> иностранные языки (письменная часть), биология, информатика</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02.07, 03.07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04.07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5899081"/>
                  </a:ext>
                </a:extLst>
              </a:tr>
              <a:tr h="497639">
                <a:tc>
                  <a:txBody>
                    <a:bodyPr/>
                    <a:lstStyle/>
                    <a:p>
                      <a:pPr algn="ctr"/>
                      <a:r>
                        <a:rPr lang="ru-RU" sz="1700" kern="100">
                          <a:effectLst/>
                          <a:latin typeface="+mn-lt"/>
                          <a:ea typeface="Times New Roman" panose="02020603050405020304" pitchFamily="18" charset="0"/>
                        </a:rPr>
                        <a:t>20.06.2024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a:t>
                      </a:r>
                      <a:r>
                        <a:rPr lang="ru-RU" sz="1700" kern="100" dirty="0">
                          <a:effectLst/>
                          <a:latin typeface="+mn-lt"/>
                          <a:ea typeface="Times New Roman" panose="02020603050405020304" pitchFamily="18" charset="0"/>
                        </a:rPr>
                        <a:t> математика базового уровня, </a:t>
                      </a:r>
                      <a:endParaRPr lang="ru-RU" sz="1700" dirty="0">
                        <a:effectLst/>
                        <a:latin typeface="+mn-lt"/>
                        <a:ea typeface="Times New Roman" panose="02020603050405020304" pitchFamily="18" charset="0"/>
                      </a:endParaRPr>
                    </a:p>
                    <a:p>
                      <a:r>
                        <a:rPr lang="ru-RU" sz="1700" kern="100" dirty="0">
                          <a:effectLst/>
                          <a:latin typeface="+mn-lt"/>
                          <a:ea typeface="Times New Roman" panose="02020603050405020304" pitchFamily="18" charset="0"/>
                        </a:rPr>
                        <a:t>математика профильного уровня</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02.07, 03.07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04.07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8318652"/>
                  </a:ext>
                </a:extLst>
              </a:tr>
              <a:tr h="248820">
                <a:tc>
                  <a:txBody>
                    <a:bodyPr/>
                    <a:lstStyle/>
                    <a:p>
                      <a:pPr algn="ctr"/>
                      <a:r>
                        <a:rPr lang="ru-RU" sz="1700" kern="100">
                          <a:effectLst/>
                          <a:latin typeface="+mn-lt"/>
                          <a:ea typeface="Times New Roman" panose="02020603050405020304" pitchFamily="18" charset="0"/>
                        </a:rPr>
                        <a:t>21.06.2024</a:t>
                      </a:r>
                      <a:endParaRPr lang="ru-RU" sz="17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a:t>
                      </a:r>
                      <a:r>
                        <a:rPr lang="ru-RU" sz="1700" kern="100" dirty="0">
                          <a:effectLst/>
                          <a:latin typeface="+mn-lt"/>
                          <a:ea typeface="Times New Roman" panose="02020603050405020304" pitchFamily="18" charset="0"/>
                        </a:rPr>
                        <a:t> все учебные предметы </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01.07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700">
                          <a:effectLst/>
                          <a:latin typeface="+mn-lt"/>
                          <a:ea typeface="Times New Roman" panose="02020603050405020304" pitchFamily="18" charset="0"/>
                        </a:rPr>
                        <a:t>02.07, 03.07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04.07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41668746"/>
                  </a:ext>
                </a:extLst>
              </a:tr>
              <a:tr h="497639">
                <a:tc>
                  <a:txBody>
                    <a:bodyPr/>
                    <a:lstStyle/>
                    <a:p>
                      <a:pPr algn="ctr"/>
                      <a:r>
                        <a:rPr lang="ru-RU" sz="1700" kern="100" dirty="0">
                          <a:solidFill>
                            <a:srgbClr val="FF0000"/>
                          </a:solidFill>
                          <a:effectLst/>
                          <a:latin typeface="+mn-lt"/>
                          <a:ea typeface="Times New Roman" panose="02020603050405020304" pitchFamily="18" charset="0"/>
                        </a:rPr>
                        <a:t>04.07.2024</a:t>
                      </a:r>
                      <a:endParaRPr lang="ru-RU" sz="1700" dirty="0">
                        <a:solidFill>
                          <a:srgbClr val="FF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a:t>
                      </a:r>
                      <a:r>
                        <a:rPr lang="ru-RU" sz="1700" kern="100" dirty="0">
                          <a:effectLst/>
                          <a:latin typeface="+mn-lt"/>
                          <a:ea typeface="Times New Roman" panose="02020603050405020304" pitchFamily="18" charset="0"/>
                        </a:rPr>
                        <a:t> информатика, обществознание, русский язык, физика, химия</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15.07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16.07, 17.07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18.07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1610149"/>
                  </a:ext>
                </a:extLst>
              </a:tr>
              <a:tr h="497639">
                <a:tc>
                  <a:txBody>
                    <a:bodyPr/>
                    <a:lstStyle/>
                    <a:p>
                      <a:pPr algn="ctr"/>
                      <a:r>
                        <a:rPr lang="ru-RU" sz="1700" kern="100" dirty="0">
                          <a:solidFill>
                            <a:srgbClr val="FF0000"/>
                          </a:solidFill>
                          <a:effectLst/>
                          <a:latin typeface="+mn-lt"/>
                          <a:ea typeface="Times New Roman" panose="02020603050405020304" pitchFamily="18" charset="0"/>
                        </a:rPr>
                        <a:t>04.07.2024</a:t>
                      </a:r>
                      <a:endParaRPr lang="ru-RU" sz="1700" dirty="0">
                        <a:solidFill>
                          <a:srgbClr val="FF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i="1" kern="100" dirty="0">
                          <a:effectLst/>
                          <a:latin typeface="+mn-lt"/>
                          <a:ea typeface="Times New Roman" panose="02020603050405020304" pitchFamily="18" charset="0"/>
                        </a:rPr>
                        <a:t>Резерв:</a:t>
                      </a:r>
                      <a:r>
                        <a:rPr lang="ru-RU" sz="1700" kern="100" dirty="0">
                          <a:effectLst/>
                          <a:latin typeface="+mn-lt"/>
                          <a:ea typeface="Times New Roman" panose="02020603050405020304" pitchFamily="18" charset="0"/>
                        </a:rPr>
                        <a:t> иностранные языки (письменная часть)</a:t>
                      </a:r>
                      <a:endParaRPr lang="ru-RU" sz="17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16.07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a:effectLst/>
                          <a:latin typeface="+mn-lt"/>
                          <a:ea typeface="Times New Roman" panose="02020603050405020304" pitchFamily="18" charset="0"/>
                        </a:rPr>
                        <a:t>17.07, 18.07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dirty="0">
                          <a:effectLst/>
                          <a:latin typeface="+mn-lt"/>
                          <a:ea typeface="Times New Roman" panose="02020603050405020304" pitchFamily="18" charset="0"/>
                        </a:rPr>
                        <a:t>19.07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318115"/>
                  </a:ext>
                </a:extLst>
              </a:tr>
              <a:tr h="1153673">
                <a:tc>
                  <a:txBody>
                    <a:bodyPr/>
                    <a:lstStyle/>
                    <a:p>
                      <a:pPr algn="ctr"/>
                      <a:r>
                        <a:rPr lang="ru-RU" sz="1700" kern="100" dirty="0">
                          <a:solidFill>
                            <a:srgbClr val="FF0000"/>
                          </a:solidFill>
                          <a:effectLst/>
                          <a:latin typeface="+mn-lt"/>
                          <a:ea typeface="Times New Roman" panose="02020603050405020304" pitchFamily="18" charset="0"/>
                        </a:rPr>
                        <a:t>05.07.2024</a:t>
                      </a:r>
                      <a:endParaRPr lang="ru-RU" sz="1700" dirty="0">
                        <a:solidFill>
                          <a:srgbClr val="FF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700" b="0" i="1" kern="100" dirty="0">
                          <a:effectLst/>
                          <a:latin typeface="+mn-lt"/>
                          <a:ea typeface="Times New Roman" panose="02020603050405020304" pitchFamily="18" charset="0"/>
                        </a:rPr>
                        <a:t>Резерв:</a:t>
                      </a:r>
                      <a:r>
                        <a:rPr lang="ru-RU" sz="1700" b="0" kern="100" dirty="0">
                          <a:effectLst/>
                          <a:latin typeface="+mn-lt"/>
                          <a:ea typeface="Times New Roman" panose="02020603050405020304" pitchFamily="18" charset="0"/>
                        </a:rPr>
                        <a:t> иностранные языки (устная часть), биология, география, история, литература, математика базового уровня, математика профильного уровня</a:t>
                      </a:r>
                      <a:endParaRPr lang="ru-RU" sz="1700" b="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b="0" dirty="0">
                          <a:effectLst/>
                          <a:latin typeface="+mn-lt"/>
                          <a:ea typeface="Times New Roman" panose="02020603050405020304" pitchFamily="18" charset="0"/>
                        </a:rPr>
                        <a:t>16.07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b="0" dirty="0">
                          <a:effectLst/>
                          <a:latin typeface="+mn-lt"/>
                          <a:ea typeface="Times New Roman" panose="02020603050405020304" pitchFamily="18" charset="0"/>
                        </a:rPr>
                        <a:t>17.07, 18.07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700" b="1" dirty="0">
                          <a:effectLst/>
                          <a:latin typeface="+mn-lt"/>
                          <a:ea typeface="Times New Roman" panose="02020603050405020304" pitchFamily="18" charset="0"/>
                        </a:rPr>
                        <a:t>19.07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3659237"/>
                  </a:ext>
                </a:extLst>
              </a:tr>
            </a:tbl>
          </a:graphicData>
        </a:graphic>
      </p:graphicFrame>
    </p:spTree>
    <p:extLst>
      <p:ext uri="{BB962C8B-B14F-4D97-AF65-F5344CB8AC3E}">
        <p14:creationId xmlns:p14="http://schemas.microsoft.com/office/powerpoint/2010/main" val="255221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3" name="Объект 2">
            <a:extLst>
              <a:ext uri="{FF2B5EF4-FFF2-40B4-BE49-F238E27FC236}">
                <a16:creationId xmlns:a16="http://schemas.microsoft.com/office/drawing/2014/main" xmlns="" id="{74A7951C-6525-2383-1546-9E769203ED55}"/>
              </a:ext>
            </a:extLst>
          </p:cNvPr>
          <p:cNvSpPr>
            <a:spLocks noGrp="1"/>
          </p:cNvSpPr>
          <p:nvPr>
            <p:ph idx="1"/>
          </p:nvPr>
        </p:nvSpPr>
        <p:spPr>
          <a:xfrm>
            <a:off x="325184" y="2746249"/>
            <a:ext cx="11512185" cy="3985291"/>
          </a:xfrm>
          <a:noFill/>
        </p:spPr>
        <p:txBody>
          <a:bodyPr>
            <a:noAutofit/>
          </a:bodyPr>
          <a:lstStyle/>
          <a:p>
            <a:pPr indent="0" algn="ctr">
              <a:lnSpc>
                <a:spcPct val="100000"/>
              </a:lnSpc>
              <a:spcBef>
                <a:spcPts val="0"/>
              </a:spcBef>
              <a:buNone/>
            </a:pPr>
            <a:endParaRPr lang="ru-RU" sz="800" b="1"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Участники ГИА вправе в дополнительные дни по своему желанию один раз пересдать ЕГЭ по одному учебному предмету по своему выбору из числа учебных предметов, сданных в текущем году (году сдачи экзамена), а также из числа учебных предметов, сданных в X классе.</a:t>
            </a: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В случае если участник ГИА изъявил желание в дополнительные дни пересдать ЕГЭ по математике, участник ГИА вправе изменить уровень ЕГЭ по математике (с базового уровня на профильный либо, наоборот, с профильного уровня на базовый).</a:t>
            </a: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Участники ГИА подают в ГЭК заявления с указанием пересдаваемого учебного предмета ЕГЭ.</a:t>
            </a: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Даты для проведения пересдач ЕГЭ по всем учебным предметам – </a:t>
            </a:r>
            <a:r>
              <a:rPr lang="ru-RU" sz="2000" b="1" dirty="0">
                <a:solidFill>
                  <a:srgbClr val="C00000"/>
                </a:solidFill>
                <a:latin typeface="Arial" panose="020B0604020202020204" pitchFamily="34" charset="0"/>
                <a:ea typeface="Cambria" panose="02040503050406030204" pitchFamily="18" charset="0"/>
                <a:cs typeface="Arial" panose="020B0604020202020204" pitchFamily="34" charset="0"/>
              </a:rPr>
              <a:t>4 и 5 июля</a:t>
            </a: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 </a:t>
            </a: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При сдаче ЕГЭ второй раз, результаты первого экзамена выпускника аннулируются решением председателя ГЭК.</a:t>
            </a:r>
          </a:p>
          <a:p>
            <a:pPr indent="450215" algn="just">
              <a:lnSpc>
                <a:spcPct val="100000"/>
              </a:lnSpc>
              <a:spcBef>
                <a:spcPts val="0"/>
              </a:spcBef>
            </a:pPr>
            <a:endParaRPr lang="ru-RU" sz="1800" b="1"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4FEC2F5A-200B-72EE-6BB4-B32DBE90962C}"/>
              </a:ext>
            </a:extLst>
          </p:cNvPr>
          <p:cNvSpPr txBox="1"/>
          <p:nvPr/>
        </p:nvSpPr>
        <p:spPr>
          <a:xfrm>
            <a:off x="458990" y="719719"/>
            <a:ext cx="11274020" cy="1938992"/>
          </a:xfrm>
          <a:prstGeom prst="rect">
            <a:avLst/>
          </a:prstGeom>
          <a:noFill/>
        </p:spPr>
        <p:txBody>
          <a:bodyPr wrap="square" rtlCol="0">
            <a:spAutoFit/>
          </a:bodyPr>
          <a:lstStyle/>
          <a:p>
            <a:pPr algn="ctr"/>
            <a:r>
              <a:rPr lang="ru-RU" sz="2000" b="1" dirty="0">
                <a:latin typeface="Arial" panose="020B0604020202020204" pitchFamily="34" charset="0"/>
                <a:ea typeface="Cambria" panose="02040503050406030204" pitchFamily="18" charset="0"/>
                <a:cs typeface="Arial" panose="020B0604020202020204" pitchFamily="34" charset="0"/>
              </a:rPr>
              <a:t>Приказ Министерства Просвещения Российской Федерации и Федеральной службы по надзору в сфере образования и науки от 12 апреля 2024 г. № 243/802 «О внесении изменений в Порядок проведения государственной итоговой аттестации по образовательным программам среднего общего образования, утвержденный приказом Министерства Просвещения Российской Федерации и Федеральной службы по надзору в сфере образования и науки от 4 апреля 2023 г. № 233/552»</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04838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918AC3F7-CCF5-0C21-3095-B1D010D0D3F2}"/>
              </a:ext>
            </a:extLst>
          </p:cNvPr>
          <p:cNvPicPr>
            <a:picLocks noChangeAspect="1"/>
          </p:cNvPicPr>
          <p:nvPr/>
        </p:nvPicPr>
        <p:blipFill rotWithShape="1">
          <a:blip r:embed="rId2"/>
          <a:srcRect l="42628" t="22221" r="28290" b="6258"/>
          <a:stretch/>
        </p:blipFill>
        <p:spPr>
          <a:xfrm>
            <a:off x="9513845" y="3168249"/>
            <a:ext cx="2510204" cy="3472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3" name="Объект 2">
            <a:extLst>
              <a:ext uri="{FF2B5EF4-FFF2-40B4-BE49-F238E27FC236}">
                <a16:creationId xmlns:a16="http://schemas.microsoft.com/office/drawing/2014/main" xmlns="" id="{74A7951C-6525-2383-1546-9E769203ED55}"/>
              </a:ext>
            </a:extLst>
          </p:cNvPr>
          <p:cNvSpPr>
            <a:spLocks noGrp="1"/>
          </p:cNvSpPr>
          <p:nvPr>
            <p:ph idx="1"/>
          </p:nvPr>
        </p:nvSpPr>
        <p:spPr>
          <a:xfrm>
            <a:off x="270587" y="1673229"/>
            <a:ext cx="7969730" cy="4410330"/>
          </a:xfrm>
          <a:noFill/>
        </p:spPr>
        <p:txBody>
          <a:bodyPr>
            <a:noAutofit/>
          </a:bodyPr>
          <a:lstStyle/>
          <a:p>
            <a:pPr indent="0" algn="ctr">
              <a:lnSpc>
                <a:spcPct val="100000"/>
              </a:lnSpc>
              <a:spcBef>
                <a:spcPts val="0"/>
              </a:spcBef>
              <a:buNone/>
            </a:pPr>
            <a:endParaRPr lang="ru-RU" sz="800" b="1"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Выпускники 11 классов имеют возможность пересдать любой учебный предмет из числа тех, что участник ГИА уже сдал, вне зависимости от полученного результата, в том числе неудовлетворительного (ниже минимального установленного балла).</a:t>
            </a:r>
          </a:p>
          <a:p>
            <a:pPr indent="0" algn="just">
              <a:lnSpc>
                <a:spcPct val="100000"/>
              </a:lnSpc>
              <a:spcBef>
                <a:spcPts val="0"/>
              </a:spcBef>
              <a:buNone/>
            </a:pPr>
            <a:endPar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endParaRPr>
          </a:p>
          <a:p>
            <a:pPr indent="450215" algn="just">
              <a:lnSpc>
                <a:spcPct val="100000"/>
              </a:lnSpc>
              <a:spcBef>
                <a:spcPts val="0"/>
              </a:spcBef>
            </a:pP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Выпускники 11 классов также могут пересдать один из обязательных учебных предметов (русский язык или математика), независимо от того, пересдавал ли он в соответствии с Порядком в резервные сроки соответствующего периода обязательный учебный предмет, по которому был получен неудовлетворительный результат, или нет.</a:t>
            </a:r>
            <a:endParaRPr lang="ru-RU" sz="1800" b="1"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4FEC2F5A-200B-72EE-6BB4-B32DBE90962C}"/>
              </a:ext>
            </a:extLst>
          </p:cNvPr>
          <p:cNvSpPr txBox="1"/>
          <p:nvPr/>
        </p:nvSpPr>
        <p:spPr>
          <a:xfrm>
            <a:off x="2593909" y="673551"/>
            <a:ext cx="7380515" cy="707886"/>
          </a:xfrm>
          <a:prstGeom prst="rect">
            <a:avLst/>
          </a:prstGeom>
          <a:noFill/>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Разъяснения Федеральной службы по надзору в сфере образования и науки (письмо от 12 мая 2024 г. № 04-134</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pic>
        <p:nvPicPr>
          <p:cNvPr id="5" name="Рисунок 4">
            <a:extLst>
              <a:ext uri="{FF2B5EF4-FFF2-40B4-BE49-F238E27FC236}">
                <a16:creationId xmlns:a16="http://schemas.microsoft.com/office/drawing/2014/main" xmlns="" id="{EF1F3115-DDD5-8A6A-02DF-1513B72CCF3D}"/>
              </a:ext>
            </a:extLst>
          </p:cNvPr>
          <p:cNvPicPr>
            <a:picLocks noChangeAspect="1"/>
          </p:cNvPicPr>
          <p:nvPr/>
        </p:nvPicPr>
        <p:blipFill rotWithShape="1">
          <a:blip r:embed="rId3"/>
          <a:srcRect l="42475" t="11021" r="27984" b="17459"/>
          <a:stretch/>
        </p:blipFill>
        <p:spPr>
          <a:xfrm>
            <a:off x="8563304" y="1381437"/>
            <a:ext cx="2624099" cy="3573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909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7" name="TextBox 6">
            <a:extLst>
              <a:ext uri="{FF2B5EF4-FFF2-40B4-BE49-F238E27FC236}">
                <a16:creationId xmlns:a16="http://schemas.microsoft.com/office/drawing/2014/main" xmlns="" id="{FCCAA801-D090-1B2C-61DE-B6D209D521B5}"/>
              </a:ext>
            </a:extLst>
          </p:cNvPr>
          <p:cNvSpPr txBox="1"/>
          <p:nvPr/>
        </p:nvSpPr>
        <p:spPr>
          <a:xfrm>
            <a:off x="1558212" y="710981"/>
            <a:ext cx="2886269" cy="1015663"/>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Сдача в основные сроки основного период</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AB5AD183-2F2E-3624-E6D7-2844A6DEFD73}"/>
              </a:ext>
            </a:extLst>
          </p:cNvPr>
          <p:cNvSpPr txBox="1"/>
          <p:nvPr/>
        </p:nvSpPr>
        <p:spPr>
          <a:xfrm>
            <a:off x="2984237" y="1808695"/>
            <a:ext cx="2279779"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русскому языку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14FEF0D6-88E0-4D1A-E40B-66F669843739}"/>
              </a:ext>
            </a:extLst>
          </p:cNvPr>
          <p:cNvSpPr txBox="1"/>
          <p:nvPr/>
        </p:nvSpPr>
        <p:spPr>
          <a:xfrm>
            <a:off x="409277" y="1788705"/>
            <a:ext cx="2102498"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Сдал ЕГЭ по математике</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A8E9B47-8D94-E9E0-EA0B-112BC4430AB0}"/>
              </a:ext>
            </a:extLst>
          </p:cNvPr>
          <p:cNvSpPr txBox="1"/>
          <p:nvPr/>
        </p:nvSpPr>
        <p:spPr>
          <a:xfrm>
            <a:off x="2157294" y="2861576"/>
            <a:ext cx="3987579" cy="1015663"/>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Пересдача ЕГЭ по русскому языку в резервные сроки основного периода</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xmlns="" id="{D20FBAC2-C0B8-14BA-387C-C807CEA516F3}"/>
              </a:ext>
            </a:extLst>
          </p:cNvPr>
          <p:cNvSpPr txBox="1"/>
          <p:nvPr/>
        </p:nvSpPr>
        <p:spPr>
          <a:xfrm>
            <a:off x="2204090" y="5659866"/>
            <a:ext cx="3877381" cy="1015663"/>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русскому языку в дополнительный день (04 июля)</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2" name="TextBox 11">
            <a:extLst>
              <a:ext uri="{FF2B5EF4-FFF2-40B4-BE49-F238E27FC236}">
                <a16:creationId xmlns:a16="http://schemas.microsoft.com/office/drawing/2014/main" xmlns="" id="{085601D6-925B-3A49-0CF2-0B9896488004}"/>
              </a:ext>
            </a:extLst>
          </p:cNvPr>
          <p:cNvSpPr txBox="1"/>
          <p:nvPr/>
        </p:nvSpPr>
        <p:spPr>
          <a:xfrm>
            <a:off x="2699647" y="4260721"/>
            <a:ext cx="2886269" cy="1015663"/>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Повторно не сдал ЕГЭ по русскому языку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3" name="Стрелка: вправо 12">
            <a:extLst>
              <a:ext uri="{FF2B5EF4-FFF2-40B4-BE49-F238E27FC236}">
                <a16:creationId xmlns:a16="http://schemas.microsoft.com/office/drawing/2014/main" xmlns="" id="{3A00F921-7485-0C9B-63E9-8D1DF4F00203}"/>
              </a:ext>
            </a:extLst>
          </p:cNvPr>
          <p:cNvSpPr/>
          <p:nvPr/>
        </p:nvSpPr>
        <p:spPr>
          <a:xfrm rot="7000201">
            <a:off x="1964950" y="1458197"/>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xmlns="" id="{D3D57CE4-C949-83CD-BF01-2AF7DD7366F6}"/>
              </a:ext>
            </a:extLst>
          </p:cNvPr>
          <p:cNvSpPr/>
          <p:nvPr/>
        </p:nvSpPr>
        <p:spPr>
          <a:xfrm rot="2728836">
            <a:off x="3537461" y="1458196"/>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xmlns="" id="{692D6C2A-0DF7-DEF8-87FC-81CEDFDB1555}"/>
              </a:ext>
            </a:extLst>
          </p:cNvPr>
          <p:cNvSpPr/>
          <p:nvPr/>
        </p:nvSpPr>
        <p:spPr>
          <a:xfrm rot="5400000">
            <a:off x="3973001" y="2518872"/>
            <a:ext cx="302254"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a:extLst>
              <a:ext uri="{FF2B5EF4-FFF2-40B4-BE49-F238E27FC236}">
                <a16:creationId xmlns:a16="http://schemas.microsoft.com/office/drawing/2014/main" xmlns="" id="{E030FF4D-96EA-33EB-DA09-7F796FE70B7B}"/>
              </a:ext>
            </a:extLst>
          </p:cNvPr>
          <p:cNvSpPr/>
          <p:nvPr/>
        </p:nvSpPr>
        <p:spPr>
          <a:xfrm rot="5400000">
            <a:off x="4004341" y="3914576"/>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право 2">
            <a:extLst>
              <a:ext uri="{FF2B5EF4-FFF2-40B4-BE49-F238E27FC236}">
                <a16:creationId xmlns:a16="http://schemas.microsoft.com/office/drawing/2014/main" xmlns="" id="{C77A0370-E2B3-8221-0AC5-9B30F1CEF020}"/>
              </a:ext>
            </a:extLst>
          </p:cNvPr>
          <p:cNvSpPr/>
          <p:nvPr/>
        </p:nvSpPr>
        <p:spPr>
          <a:xfrm rot="5400000">
            <a:off x="4004341" y="5299212"/>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45056EA3-8E9A-93C4-9B58-E3B9E62FA38A}"/>
              </a:ext>
            </a:extLst>
          </p:cNvPr>
          <p:cNvSpPr txBox="1"/>
          <p:nvPr/>
        </p:nvSpPr>
        <p:spPr>
          <a:xfrm>
            <a:off x="6353106" y="5659865"/>
            <a:ext cx="2886269" cy="1015663"/>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Повторно не сдал ЕГЭ по русскому языку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FB458A74-C939-537F-7643-C5F39693F071}"/>
              </a:ext>
            </a:extLst>
          </p:cNvPr>
          <p:cNvSpPr txBox="1"/>
          <p:nvPr/>
        </p:nvSpPr>
        <p:spPr>
          <a:xfrm>
            <a:off x="9511010" y="5489969"/>
            <a:ext cx="2595894"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русскому языку в дополнительный период (сентябрь)</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8" name="Стрелка: вправо 17">
            <a:extLst>
              <a:ext uri="{FF2B5EF4-FFF2-40B4-BE49-F238E27FC236}">
                <a16:creationId xmlns:a16="http://schemas.microsoft.com/office/drawing/2014/main" xmlns="" id="{F34D609B-8033-136D-5E79-F89E6ADC83D0}"/>
              </a:ext>
            </a:extLst>
          </p:cNvPr>
          <p:cNvSpPr/>
          <p:nvPr/>
        </p:nvSpPr>
        <p:spPr>
          <a:xfrm>
            <a:off x="6069563" y="6106634"/>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a:extLst>
              <a:ext uri="{FF2B5EF4-FFF2-40B4-BE49-F238E27FC236}">
                <a16:creationId xmlns:a16="http://schemas.microsoft.com/office/drawing/2014/main" xmlns="" id="{ECAA7CC0-0AB3-473D-EDC2-58A181638935}"/>
              </a:ext>
            </a:extLst>
          </p:cNvPr>
          <p:cNvSpPr/>
          <p:nvPr/>
        </p:nvSpPr>
        <p:spPr>
          <a:xfrm>
            <a:off x="9246035" y="6106634"/>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AutoShape 5">
            <a:extLst>
              <a:ext uri="{FF2B5EF4-FFF2-40B4-BE49-F238E27FC236}">
                <a16:creationId xmlns:a16="http://schemas.microsoft.com/office/drawing/2014/main" xmlns="" id="{4C0E6939-8EF9-BEF6-A43C-B739D5E5148A}"/>
              </a:ext>
            </a:extLst>
          </p:cNvPr>
          <p:cNvSpPr>
            <a:spLocks noChangeArrowheads="1"/>
          </p:cNvSpPr>
          <p:nvPr/>
        </p:nvSpPr>
        <p:spPr bwMode="auto">
          <a:xfrm>
            <a:off x="9998957" y="849249"/>
            <a:ext cx="1620000" cy="1145931"/>
          </a:xfrm>
          <a:prstGeom prst="round2Diag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Bef>
                <a:spcPts val="600"/>
              </a:spcBef>
              <a:buClr>
                <a:srgbClr val="FF0000"/>
              </a:buClr>
              <a:buSzPct val="70000"/>
              <a:tabLst>
                <a:tab pos="136525" algn="l"/>
              </a:tabLst>
              <a:defRPr/>
            </a:pPr>
            <a:r>
              <a:rPr lang="ru-RU" altLang="zh-CN" sz="2400" b="1" dirty="0">
                <a:solidFill>
                  <a:srgbClr val="002060"/>
                </a:solidFill>
                <a:latin typeface="+mj-lt"/>
                <a:ea typeface="微软雅黑" pitchFamily="34" charset="-122"/>
                <a:cs typeface="Times New Roman" panose="02020603050405020304" pitchFamily="18" charset="0"/>
              </a:rPr>
              <a:t>ПРИМЕР</a:t>
            </a:r>
            <a:endParaRPr lang="ru-RU" altLang="zh-CN" sz="2400" b="1" dirty="0">
              <a:ln/>
              <a:solidFill>
                <a:schemeClr val="accent4"/>
              </a:solidFill>
              <a:latin typeface="+mj-lt"/>
              <a:ea typeface="微软雅黑" pitchFamily="34" charset="-122"/>
              <a:cs typeface="Times New Roman" panose="02020603050405020304" pitchFamily="18" charset="0"/>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r>
              <a:rPr lang="ru-RU" altLang="zh-CN" sz="1300" b="1" dirty="0">
                <a:solidFill>
                  <a:schemeClr val="accent2">
                    <a:lumMod val="75000"/>
                  </a:schemeClr>
                </a:solidFill>
                <a:latin typeface="微软雅黑" pitchFamily="34" charset="-122"/>
                <a:ea typeface="微软雅黑" pitchFamily="34" charset="-122"/>
              </a:rPr>
              <a:t> </a:t>
            </a:r>
            <a:endParaRPr lang="en-US" altLang="zh-CN" sz="1300" b="1" dirty="0">
              <a:solidFill>
                <a:schemeClr val="accent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58902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7" name="TextBox 6">
            <a:extLst>
              <a:ext uri="{FF2B5EF4-FFF2-40B4-BE49-F238E27FC236}">
                <a16:creationId xmlns:a16="http://schemas.microsoft.com/office/drawing/2014/main" xmlns="" id="{FCCAA801-D090-1B2C-61DE-B6D209D521B5}"/>
              </a:ext>
            </a:extLst>
          </p:cNvPr>
          <p:cNvSpPr txBox="1"/>
          <p:nvPr/>
        </p:nvSpPr>
        <p:spPr>
          <a:xfrm>
            <a:off x="4245418" y="1210960"/>
            <a:ext cx="2886269"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Сдача в основной период</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AB5AD183-2F2E-3624-E6D7-2844A6DEFD73}"/>
              </a:ext>
            </a:extLst>
          </p:cNvPr>
          <p:cNvSpPr txBox="1"/>
          <p:nvPr/>
        </p:nvSpPr>
        <p:spPr>
          <a:xfrm>
            <a:off x="3025468" y="2297232"/>
            <a:ext cx="2279779"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русскому языку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14FEF0D6-88E0-4D1A-E40B-66F669843739}"/>
              </a:ext>
            </a:extLst>
          </p:cNvPr>
          <p:cNvSpPr txBox="1"/>
          <p:nvPr/>
        </p:nvSpPr>
        <p:spPr>
          <a:xfrm>
            <a:off x="5863261" y="2315859"/>
            <a:ext cx="2102498"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математике</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A8E9B47-8D94-E9E0-EA0B-112BC4430AB0}"/>
              </a:ext>
            </a:extLst>
          </p:cNvPr>
          <p:cNvSpPr txBox="1"/>
          <p:nvPr/>
        </p:nvSpPr>
        <p:spPr>
          <a:xfrm>
            <a:off x="5699435" y="3400041"/>
            <a:ext cx="3987579"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математике в дополнительный период (сентябрь)</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3" name="Стрелка: вправо 12">
            <a:extLst>
              <a:ext uri="{FF2B5EF4-FFF2-40B4-BE49-F238E27FC236}">
                <a16:creationId xmlns:a16="http://schemas.microsoft.com/office/drawing/2014/main" xmlns="" id="{3A00F921-7485-0C9B-63E9-8D1DF4F00203}"/>
              </a:ext>
            </a:extLst>
          </p:cNvPr>
          <p:cNvSpPr/>
          <p:nvPr/>
        </p:nvSpPr>
        <p:spPr>
          <a:xfrm rot="7000201">
            <a:off x="4652156" y="1958176"/>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xmlns="" id="{D3D57CE4-C949-83CD-BF01-2AF7DD7366F6}"/>
              </a:ext>
            </a:extLst>
          </p:cNvPr>
          <p:cNvSpPr/>
          <p:nvPr/>
        </p:nvSpPr>
        <p:spPr>
          <a:xfrm rot="2728836">
            <a:off x="6224667" y="1958175"/>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xmlns="" id="{692D6C2A-0DF7-DEF8-87FC-81CEDFDB1555}"/>
              </a:ext>
            </a:extLst>
          </p:cNvPr>
          <p:cNvSpPr/>
          <p:nvPr/>
        </p:nvSpPr>
        <p:spPr>
          <a:xfrm rot="5400000">
            <a:off x="6763383" y="3055144"/>
            <a:ext cx="302254"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20A3ABEB-50C4-AD00-4CAF-6C0CF1357A7E}"/>
              </a:ext>
            </a:extLst>
          </p:cNvPr>
          <p:cNvSpPr txBox="1"/>
          <p:nvPr/>
        </p:nvSpPr>
        <p:spPr>
          <a:xfrm>
            <a:off x="1371114" y="3394586"/>
            <a:ext cx="3987579"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русскому языку в дополнительный день (04 июля)</a:t>
            </a:r>
          </a:p>
          <a:p>
            <a:pPr algn="ct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5" name="Стрелка: вправо 14">
            <a:extLst>
              <a:ext uri="{FF2B5EF4-FFF2-40B4-BE49-F238E27FC236}">
                <a16:creationId xmlns:a16="http://schemas.microsoft.com/office/drawing/2014/main" xmlns="" id="{A208A126-6402-1F49-0CA9-06F0700DA39C}"/>
              </a:ext>
            </a:extLst>
          </p:cNvPr>
          <p:cNvSpPr/>
          <p:nvPr/>
        </p:nvSpPr>
        <p:spPr>
          <a:xfrm rot="5400000">
            <a:off x="3996604" y="3043669"/>
            <a:ext cx="302254"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xmlns="" id="{6AC09AC9-FE86-EB47-72B1-B150E01A8B35}"/>
              </a:ext>
            </a:extLst>
          </p:cNvPr>
          <p:cNvSpPr txBox="1"/>
          <p:nvPr/>
        </p:nvSpPr>
        <p:spPr>
          <a:xfrm>
            <a:off x="9621598" y="3240697"/>
            <a:ext cx="2513839" cy="1631216"/>
          </a:xfrm>
          <a:prstGeom prst="rect">
            <a:avLst/>
          </a:prstGeom>
          <a:noFill/>
        </p:spPr>
        <p:txBody>
          <a:bodyPr wrap="square" rtlCol="0">
            <a:spAutoFit/>
          </a:bodyPr>
          <a:lstStyle/>
          <a:p>
            <a:pPr algn="ctr"/>
            <a:r>
              <a:rPr lang="ru-RU" sz="2000" b="1" dirty="0">
                <a:solidFill>
                  <a:srgbClr val="C00000"/>
                </a:solidFill>
                <a:latin typeface="Arial" panose="020B0604020202020204" pitchFamily="34" charset="0"/>
                <a:ea typeface="Cambria" panose="02040503050406030204" pitchFamily="18" charset="0"/>
                <a:cs typeface="Arial" panose="020B0604020202020204" pitchFamily="34" charset="0"/>
              </a:rPr>
              <a:t>!!! В сентябре проводится ЕГЭ по математике только базового уровня</a:t>
            </a:r>
            <a:endParaRPr lang="ru-RU" sz="2000" b="1" dirty="0">
              <a:solidFill>
                <a:srgbClr val="C0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3" name="AutoShape 5">
            <a:extLst>
              <a:ext uri="{FF2B5EF4-FFF2-40B4-BE49-F238E27FC236}">
                <a16:creationId xmlns:a16="http://schemas.microsoft.com/office/drawing/2014/main" xmlns="" id="{545A9A88-4115-E691-C5BD-CE2EC117FA5A}"/>
              </a:ext>
            </a:extLst>
          </p:cNvPr>
          <p:cNvSpPr>
            <a:spLocks noChangeArrowheads="1"/>
          </p:cNvSpPr>
          <p:nvPr/>
        </p:nvSpPr>
        <p:spPr bwMode="auto">
          <a:xfrm>
            <a:off x="9998957" y="849249"/>
            <a:ext cx="1620000" cy="1145931"/>
          </a:xfrm>
          <a:prstGeom prst="round2Diag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Bef>
                <a:spcPts val="600"/>
              </a:spcBef>
              <a:buClr>
                <a:srgbClr val="FF0000"/>
              </a:buClr>
              <a:buSzPct val="70000"/>
              <a:tabLst>
                <a:tab pos="136525" algn="l"/>
              </a:tabLst>
              <a:defRPr/>
            </a:pPr>
            <a:r>
              <a:rPr lang="ru-RU" altLang="zh-CN" sz="2400" b="1" dirty="0">
                <a:solidFill>
                  <a:srgbClr val="002060"/>
                </a:solidFill>
                <a:latin typeface="+mj-lt"/>
                <a:ea typeface="微软雅黑" pitchFamily="34" charset="-122"/>
                <a:cs typeface="Times New Roman" panose="02020603050405020304" pitchFamily="18" charset="0"/>
              </a:rPr>
              <a:t>ПРИМЕР</a:t>
            </a:r>
            <a:endParaRPr lang="ru-RU" altLang="zh-CN" sz="2400" b="1" dirty="0">
              <a:ln/>
              <a:solidFill>
                <a:schemeClr val="accent4"/>
              </a:solidFill>
              <a:latin typeface="+mj-lt"/>
              <a:ea typeface="微软雅黑" pitchFamily="34" charset="-122"/>
              <a:cs typeface="Times New Roman" panose="02020603050405020304" pitchFamily="18" charset="0"/>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r>
              <a:rPr lang="ru-RU" altLang="zh-CN" sz="1300" b="1" dirty="0">
                <a:solidFill>
                  <a:schemeClr val="accent2">
                    <a:lumMod val="75000"/>
                  </a:schemeClr>
                </a:solidFill>
                <a:latin typeface="微软雅黑" pitchFamily="34" charset="-122"/>
                <a:ea typeface="微软雅黑" pitchFamily="34" charset="-122"/>
              </a:rPr>
              <a:t> </a:t>
            </a:r>
            <a:endParaRPr lang="en-US" altLang="zh-CN" sz="1300" b="1" dirty="0">
              <a:solidFill>
                <a:schemeClr val="accent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36601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7" name="TextBox 6">
            <a:extLst>
              <a:ext uri="{FF2B5EF4-FFF2-40B4-BE49-F238E27FC236}">
                <a16:creationId xmlns:a16="http://schemas.microsoft.com/office/drawing/2014/main" xmlns="" id="{FCCAA801-D090-1B2C-61DE-B6D209D521B5}"/>
              </a:ext>
            </a:extLst>
          </p:cNvPr>
          <p:cNvSpPr txBox="1"/>
          <p:nvPr/>
        </p:nvSpPr>
        <p:spPr>
          <a:xfrm>
            <a:off x="2673887" y="1155701"/>
            <a:ext cx="6167094" cy="400110"/>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Сдача в основные сроки основного период</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AB5AD183-2F2E-3624-E6D7-2844A6DEFD73}"/>
              </a:ext>
            </a:extLst>
          </p:cNvPr>
          <p:cNvSpPr txBox="1"/>
          <p:nvPr/>
        </p:nvSpPr>
        <p:spPr>
          <a:xfrm>
            <a:off x="1946563" y="2049772"/>
            <a:ext cx="3460278"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одному обязательному предмету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14FEF0D6-88E0-4D1A-E40B-66F669843739}"/>
              </a:ext>
            </a:extLst>
          </p:cNvPr>
          <p:cNvSpPr txBox="1"/>
          <p:nvPr/>
        </p:nvSpPr>
        <p:spPr>
          <a:xfrm>
            <a:off x="5844600" y="2063759"/>
            <a:ext cx="4161464"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одному учебному предмету по выбору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A8E9B47-8D94-E9E0-EA0B-112BC4430AB0}"/>
              </a:ext>
            </a:extLst>
          </p:cNvPr>
          <p:cNvSpPr txBox="1"/>
          <p:nvPr/>
        </p:nvSpPr>
        <p:spPr>
          <a:xfrm>
            <a:off x="6018485" y="4323504"/>
            <a:ext cx="3987579"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предмету по выбору в дополнительный день </a:t>
            </a:r>
          </a:p>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(4 или 5 июля)</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3" name="Стрелка: вправо 12">
            <a:extLst>
              <a:ext uri="{FF2B5EF4-FFF2-40B4-BE49-F238E27FC236}">
                <a16:creationId xmlns:a16="http://schemas.microsoft.com/office/drawing/2014/main" xmlns="" id="{3A00F921-7485-0C9B-63E9-8D1DF4F00203}"/>
              </a:ext>
            </a:extLst>
          </p:cNvPr>
          <p:cNvSpPr/>
          <p:nvPr/>
        </p:nvSpPr>
        <p:spPr>
          <a:xfrm rot="7000201">
            <a:off x="4384305" y="1654823"/>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xmlns="" id="{D3D57CE4-C949-83CD-BF01-2AF7DD7366F6}"/>
              </a:ext>
            </a:extLst>
          </p:cNvPr>
          <p:cNvSpPr/>
          <p:nvPr/>
        </p:nvSpPr>
        <p:spPr>
          <a:xfrm rot="2728836">
            <a:off x="6674890" y="1654128"/>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xmlns="" id="{692D6C2A-0DF7-DEF8-87FC-81CEDFDB1555}"/>
              </a:ext>
            </a:extLst>
          </p:cNvPr>
          <p:cNvSpPr/>
          <p:nvPr/>
        </p:nvSpPr>
        <p:spPr>
          <a:xfrm rot="5400000">
            <a:off x="7871857" y="3792215"/>
            <a:ext cx="365209"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20A3ABEB-50C4-AD00-4CAF-6C0CF1357A7E}"/>
              </a:ext>
            </a:extLst>
          </p:cNvPr>
          <p:cNvSpPr txBox="1"/>
          <p:nvPr/>
        </p:nvSpPr>
        <p:spPr>
          <a:xfrm>
            <a:off x="1592934" y="4324416"/>
            <a:ext cx="3987579"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обязательному предмету в резервные сроки основного периода</a:t>
            </a:r>
          </a:p>
        </p:txBody>
      </p:sp>
      <p:sp>
        <p:nvSpPr>
          <p:cNvPr id="15" name="Стрелка: вправо 14">
            <a:extLst>
              <a:ext uri="{FF2B5EF4-FFF2-40B4-BE49-F238E27FC236}">
                <a16:creationId xmlns:a16="http://schemas.microsoft.com/office/drawing/2014/main" xmlns="" id="{A208A126-6402-1F49-0CA9-06F0700DA39C}"/>
              </a:ext>
            </a:extLst>
          </p:cNvPr>
          <p:cNvSpPr/>
          <p:nvPr/>
        </p:nvSpPr>
        <p:spPr>
          <a:xfrm rot="5400000">
            <a:off x="3494097" y="3792216"/>
            <a:ext cx="365208"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4B14EEEC-173A-DED2-566B-47BB86344B16}"/>
              </a:ext>
            </a:extLst>
          </p:cNvPr>
          <p:cNvSpPr txBox="1"/>
          <p:nvPr/>
        </p:nvSpPr>
        <p:spPr>
          <a:xfrm>
            <a:off x="1306287" y="2947437"/>
            <a:ext cx="9498562"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Выпускник самостоятельно принимает решение какой учебный предмет пересдать в дополнительный день</a:t>
            </a:r>
          </a:p>
        </p:txBody>
      </p:sp>
      <p:sp>
        <p:nvSpPr>
          <p:cNvPr id="4" name="AutoShape 5">
            <a:extLst>
              <a:ext uri="{FF2B5EF4-FFF2-40B4-BE49-F238E27FC236}">
                <a16:creationId xmlns:a16="http://schemas.microsoft.com/office/drawing/2014/main" xmlns="" id="{73B973AE-B29B-D2D1-79A3-565B861CDD9A}"/>
              </a:ext>
            </a:extLst>
          </p:cNvPr>
          <p:cNvSpPr>
            <a:spLocks noChangeArrowheads="1"/>
          </p:cNvSpPr>
          <p:nvPr/>
        </p:nvSpPr>
        <p:spPr bwMode="auto">
          <a:xfrm>
            <a:off x="9994849" y="727396"/>
            <a:ext cx="1620000" cy="1145931"/>
          </a:xfrm>
          <a:prstGeom prst="round2Diag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Bef>
                <a:spcPts val="600"/>
              </a:spcBef>
              <a:buClr>
                <a:srgbClr val="FF0000"/>
              </a:buClr>
              <a:buSzPct val="70000"/>
              <a:tabLst>
                <a:tab pos="136525" algn="l"/>
              </a:tabLst>
              <a:defRPr/>
            </a:pPr>
            <a:r>
              <a:rPr lang="ru-RU" altLang="zh-CN" sz="2400" b="1" dirty="0">
                <a:solidFill>
                  <a:srgbClr val="002060"/>
                </a:solidFill>
                <a:latin typeface="+mj-lt"/>
                <a:ea typeface="微软雅黑" pitchFamily="34" charset="-122"/>
                <a:cs typeface="Times New Roman" panose="02020603050405020304" pitchFamily="18" charset="0"/>
              </a:rPr>
              <a:t>ПРИМЕР</a:t>
            </a:r>
            <a:endParaRPr lang="ru-RU" altLang="zh-CN" sz="2400" b="1" dirty="0">
              <a:ln/>
              <a:solidFill>
                <a:schemeClr val="accent4"/>
              </a:solidFill>
              <a:latin typeface="+mj-lt"/>
              <a:ea typeface="微软雅黑" pitchFamily="34" charset="-122"/>
              <a:cs typeface="Times New Roman" panose="02020603050405020304" pitchFamily="18" charset="0"/>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r>
              <a:rPr lang="ru-RU" altLang="zh-CN" sz="1300" b="1" dirty="0">
                <a:solidFill>
                  <a:schemeClr val="accent2">
                    <a:lumMod val="75000"/>
                  </a:schemeClr>
                </a:solidFill>
                <a:latin typeface="微软雅黑" pitchFamily="34" charset="-122"/>
                <a:ea typeface="微软雅黑" pitchFamily="34" charset="-122"/>
              </a:rPr>
              <a:t> </a:t>
            </a:r>
            <a:endParaRPr lang="en-US" altLang="zh-CN" sz="1300" b="1" dirty="0">
              <a:solidFill>
                <a:schemeClr val="accent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6882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0E9FE0-DCD6-F9A4-552A-90A3C9C0D65A}"/>
              </a:ext>
            </a:extLst>
          </p:cNvPr>
          <p:cNvSpPr>
            <a:spLocks noGrp="1"/>
          </p:cNvSpPr>
          <p:nvPr>
            <p:ph type="title"/>
          </p:nvPr>
        </p:nvSpPr>
        <p:spPr>
          <a:xfrm>
            <a:off x="167951" y="126460"/>
            <a:ext cx="11803225" cy="505721"/>
          </a:xfrm>
        </p:spPr>
        <p:txBody>
          <a:bodyPr>
            <a:noAutofit/>
          </a:bodyPr>
          <a:lstStyle/>
          <a:p>
            <a:r>
              <a:rPr lang="ru-RU" sz="2800" b="1" dirty="0">
                <a:solidFill>
                  <a:srgbClr val="203864"/>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mn-cs"/>
              </a:rPr>
              <a:t>ДОПОЛНИТЕЛЬНЫЕ ДАТЫ ПРОВЕДЕНИЯ ПЕРЕСДАЧ ЕГЭ</a:t>
            </a:r>
          </a:p>
        </p:txBody>
      </p:sp>
      <p:sp>
        <p:nvSpPr>
          <p:cNvPr id="7" name="TextBox 6">
            <a:extLst>
              <a:ext uri="{FF2B5EF4-FFF2-40B4-BE49-F238E27FC236}">
                <a16:creationId xmlns:a16="http://schemas.microsoft.com/office/drawing/2014/main" xmlns="" id="{FCCAA801-D090-1B2C-61DE-B6D209D521B5}"/>
              </a:ext>
            </a:extLst>
          </p:cNvPr>
          <p:cNvSpPr txBox="1"/>
          <p:nvPr/>
        </p:nvSpPr>
        <p:spPr>
          <a:xfrm>
            <a:off x="2673887" y="1155701"/>
            <a:ext cx="6167094" cy="400110"/>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Сдача в основной период</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AB5AD183-2F2E-3624-E6D7-2844A6DEFD73}"/>
              </a:ext>
            </a:extLst>
          </p:cNvPr>
          <p:cNvSpPr txBox="1"/>
          <p:nvPr/>
        </p:nvSpPr>
        <p:spPr>
          <a:xfrm>
            <a:off x="429876" y="2023807"/>
            <a:ext cx="3460278"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русскому языку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14FEF0D6-88E0-4D1A-E40B-66F669843739}"/>
              </a:ext>
            </a:extLst>
          </p:cNvPr>
          <p:cNvSpPr txBox="1"/>
          <p:nvPr/>
        </p:nvSpPr>
        <p:spPr>
          <a:xfrm>
            <a:off x="7809712" y="2028148"/>
            <a:ext cx="4161464"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одному учебному предмету по выбору</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A8E9B47-8D94-E9E0-EA0B-112BC4430AB0}"/>
              </a:ext>
            </a:extLst>
          </p:cNvPr>
          <p:cNvSpPr txBox="1"/>
          <p:nvPr/>
        </p:nvSpPr>
        <p:spPr>
          <a:xfrm>
            <a:off x="4102210" y="4066698"/>
            <a:ext cx="3488821"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математике в дополнительный период (сентябрь)</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3" name="Стрелка: вправо 12">
            <a:extLst>
              <a:ext uri="{FF2B5EF4-FFF2-40B4-BE49-F238E27FC236}">
                <a16:creationId xmlns:a16="http://schemas.microsoft.com/office/drawing/2014/main" xmlns="" id="{3A00F921-7485-0C9B-63E9-8D1DF4F00203}"/>
              </a:ext>
            </a:extLst>
          </p:cNvPr>
          <p:cNvSpPr/>
          <p:nvPr/>
        </p:nvSpPr>
        <p:spPr>
          <a:xfrm rot="7000201">
            <a:off x="3040699" y="1624220"/>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xmlns="" id="{D3D57CE4-C949-83CD-BF01-2AF7DD7366F6}"/>
              </a:ext>
            </a:extLst>
          </p:cNvPr>
          <p:cNvSpPr/>
          <p:nvPr/>
        </p:nvSpPr>
        <p:spPr>
          <a:xfrm rot="2728836">
            <a:off x="8410385" y="1654312"/>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xmlns="" id="{692D6C2A-0DF7-DEF8-87FC-81CEDFDB1555}"/>
              </a:ext>
            </a:extLst>
          </p:cNvPr>
          <p:cNvSpPr/>
          <p:nvPr/>
        </p:nvSpPr>
        <p:spPr>
          <a:xfrm rot="5400000">
            <a:off x="5913395" y="3678750"/>
            <a:ext cx="365209"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20A3ABEB-50C4-AD00-4CAF-6C0CF1357A7E}"/>
              </a:ext>
            </a:extLst>
          </p:cNvPr>
          <p:cNvSpPr txBox="1"/>
          <p:nvPr/>
        </p:nvSpPr>
        <p:spPr>
          <a:xfrm>
            <a:off x="429876" y="4045098"/>
            <a:ext cx="3460278"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предмету по выбору в дополнительный день </a:t>
            </a:r>
          </a:p>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(4 июля)</a:t>
            </a:r>
          </a:p>
        </p:txBody>
      </p:sp>
      <p:sp>
        <p:nvSpPr>
          <p:cNvPr id="15" name="Стрелка: вправо 14">
            <a:extLst>
              <a:ext uri="{FF2B5EF4-FFF2-40B4-BE49-F238E27FC236}">
                <a16:creationId xmlns:a16="http://schemas.microsoft.com/office/drawing/2014/main" xmlns="" id="{A208A126-6402-1F49-0CA9-06F0700DA39C}"/>
              </a:ext>
            </a:extLst>
          </p:cNvPr>
          <p:cNvSpPr/>
          <p:nvPr/>
        </p:nvSpPr>
        <p:spPr>
          <a:xfrm rot="5400000">
            <a:off x="1927401" y="3678751"/>
            <a:ext cx="365208"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4B14EEEC-173A-DED2-566B-47BB86344B16}"/>
              </a:ext>
            </a:extLst>
          </p:cNvPr>
          <p:cNvSpPr txBox="1"/>
          <p:nvPr/>
        </p:nvSpPr>
        <p:spPr>
          <a:xfrm>
            <a:off x="1306287" y="2947437"/>
            <a:ext cx="9498562"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Выпускник самостоятельно принимает решение какой учебный предмет пересдать в дополнительный день</a:t>
            </a:r>
          </a:p>
        </p:txBody>
      </p:sp>
      <p:sp>
        <p:nvSpPr>
          <p:cNvPr id="4" name="TextBox 3">
            <a:extLst>
              <a:ext uri="{FF2B5EF4-FFF2-40B4-BE49-F238E27FC236}">
                <a16:creationId xmlns:a16="http://schemas.microsoft.com/office/drawing/2014/main" xmlns="" id="{4EF7334F-4CBE-A1C7-847F-9265A26A7152}"/>
              </a:ext>
            </a:extLst>
          </p:cNvPr>
          <p:cNvSpPr txBox="1"/>
          <p:nvPr/>
        </p:nvSpPr>
        <p:spPr>
          <a:xfrm>
            <a:off x="4130753" y="2028080"/>
            <a:ext cx="3460278" cy="707886"/>
          </a:xfrm>
          <a:prstGeom prst="rect">
            <a:avLst/>
          </a:prstGeom>
          <a:noFill/>
          <a:ln>
            <a:solidFill>
              <a:schemeClr val="accent1">
                <a:lumMod val="50000"/>
              </a:schemeClr>
            </a:solidFill>
          </a:ln>
        </p:spPr>
        <p:txBody>
          <a:bodyPr wrap="square" rtlCol="0">
            <a:spAutoFit/>
          </a:bodyPr>
          <a:lstStyle/>
          <a:p>
            <a:pPr algn="ctr"/>
            <a:r>
              <a:rPr lang="ru-RU" sz="2000" b="1" dirty="0">
                <a:solidFill>
                  <a:srgbClr val="002060"/>
                </a:solidFill>
                <a:latin typeface="Arial" panose="020B0604020202020204" pitchFamily="34" charset="0"/>
                <a:ea typeface="Cambria" panose="02040503050406030204" pitchFamily="18" charset="0"/>
                <a:cs typeface="Arial" panose="020B0604020202020204" pitchFamily="34" charset="0"/>
              </a:rPr>
              <a:t>Не сдал ЕГЭ по математике</a:t>
            </a:r>
            <a:endParaRPr lang="ru-RU" sz="2000" b="1" dirty="0">
              <a:solidFill>
                <a:srgbClr val="00206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5" name="Стрелка: вправо 4">
            <a:extLst>
              <a:ext uri="{FF2B5EF4-FFF2-40B4-BE49-F238E27FC236}">
                <a16:creationId xmlns:a16="http://schemas.microsoft.com/office/drawing/2014/main" xmlns="" id="{98D31170-F2A7-BB18-ACFC-D5B7092A5FE1}"/>
              </a:ext>
            </a:extLst>
          </p:cNvPr>
          <p:cNvSpPr/>
          <p:nvPr/>
        </p:nvSpPr>
        <p:spPr>
          <a:xfrm rot="5400000">
            <a:off x="5816589" y="1630631"/>
            <a:ext cx="276883" cy="318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a:extLst>
              <a:ext uri="{FF2B5EF4-FFF2-40B4-BE49-F238E27FC236}">
                <a16:creationId xmlns:a16="http://schemas.microsoft.com/office/drawing/2014/main" xmlns="" id="{250DE118-BAC3-72D8-2ABE-122742A392C5}"/>
              </a:ext>
            </a:extLst>
          </p:cNvPr>
          <p:cNvSpPr/>
          <p:nvPr/>
        </p:nvSpPr>
        <p:spPr>
          <a:xfrm rot="5400000">
            <a:off x="9740212" y="3686848"/>
            <a:ext cx="365209" cy="318355"/>
          </a:xfrm>
          <a:prstGeom prst="rightArrow">
            <a:avLst>
              <a:gd name="adj1" fmla="val 441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2A5DCB22-C888-4F46-6A63-FCA52BA6AD39}"/>
              </a:ext>
            </a:extLst>
          </p:cNvPr>
          <p:cNvSpPr txBox="1"/>
          <p:nvPr/>
        </p:nvSpPr>
        <p:spPr>
          <a:xfrm>
            <a:off x="7809712" y="4050988"/>
            <a:ext cx="4161464" cy="400110"/>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D5CA8A9F-72C4-BC26-1CC1-71E04B2D8F68}"/>
              </a:ext>
            </a:extLst>
          </p:cNvPr>
          <p:cNvSpPr txBox="1"/>
          <p:nvPr/>
        </p:nvSpPr>
        <p:spPr>
          <a:xfrm>
            <a:off x="7925332" y="5545187"/>
            <a:ext cx="4161464"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предмету по выбору в дополнительный день </a:t>
            </a:r>
          </a:p>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(4 или 5 июля)</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581A6C71-BE3D-23B2-8DB3-398B210BF699}"/>
              </a:ext>
            </a:extLst>
          </p:cNvPr>
          <p:cNvSpPr txBox="1"/>
          <p:nvPr/>
        </p:nvSpPr>
        <p:spPr>
          <a:xfrm>
            <a:off x="429876" y="5534561"/>
            <a:ext cx="3488821"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математике в дополнительный период (сентябрь)</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19" name="TextBox 18">
            <a:extLst>
              <a:ext uri="{FF2B5EF4-FFF2-40B4-BE49-F238E27FC236}">
                <a16:creationId xmlns:a16="http://schemas.microsoft.com/office/drawing/2014/main" xmlns="" id="{14EEA84D-E17A-4390-948E-6617AA864616}"/>
              </a:ext>
            </a:extLst>
          </p:cNvPr>
          <p:cNvSpPr txBox="1"/>
          <p:nvPr/>
        </p:nvSpPr>
        <p:spPr>
          <a:xfrm>
            <a:off x="4130753" y="5540175"/>
            <a:ext cx="3488821" cy="1323439"/>
          </a:xfrm>
          <a:prstGeom prst="rect">
            <a:avLst/>
          </a:prstGeom>
          <a:no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Пересдача ЕГЭ по математике в дополнительный период (сентябрь)</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20" name="TextBox 19">
            <a:extLst>
              <a:ext uri="{FF2B5EF4-FFF2-40B4-BE49-F238E27FC236}">
                <a16:creationId xmlns:a16="http://schemas.microsoft.com/office/drawing/2014/main" xmlns="" id="{8CF8A8DE-6432-7347-2076-DE13D82290F4}"/>
              </a:ext>
            </a:extLst>
          </p:cNvPr>
          <p:cNvSpPr txBox="1"/>
          <p:nvPr/>
        </p:nvSpPr>
        <p:spPr>
          <a:xfrm>
            <a:off x="-27991" y="5231269"/>
            <a:ext cx="871400" cy="400110"/>
          </a:xfrm>
          <a:prstGeom prst="rect">
            <a:avLst/>
          </a:prstGeom>
          <a:solidFill>
            <a:srgbClr val="FFFF00"/>
          </a:solidFill>
          <a:ln>
            <a:solidFill>
              <a:schemeClr val="accent1">
                <a:lumMod val="50000"/>
              </a:schemeClr>
            </a:solidFill>
          </a:ln>
        </p:spPr>
        <p:txBody>
          <a:bodyPr wrap="square" rtlCol="0">
            <a:spAutoFit/>
          </a:bodyPr>
          <a:lstStyle/>
          <a:p>
            <a:pPr algn="ctr"/>
            <a:r>
              <a:rPr lang="ru-RU" sz="2000" b="1" dirty="0">
                <a:solidFill>
                  <a:srgbClr val="FF0000"/>
                </a:solidFill>
                <a:latin typeface="Arial" panose="020B0604020202020204" pitchFamily="34" charset="0"/>
                <a:ea typeface="Cambria" panose="02040503050406030204" pitchFamily="18" charset="0"/>
                <a:cs typeface="Arial" panose="020B0604020202020204" pitchFamily="34" charset="0"/>
              </a:rPr>
              <a:t>ИЛИ</a:t>
            </a:r>
            <a:endParaRPr lang="ru-RU" sz="2000" b="1" dirty="0">
              <a:solidFill>
                <a:srgbClr val="FF0000"/>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21" name="AutoShape 5">
            <a:extLst>
              <a:ext uri="{FF2B5EF4-FFF2-40B4-BE49-F238E27FC236}">
                <a16:creationId xmlns:a16="http://schemas.microsoft.com/office/drawing/2014/main" xmlns="" id="{3E281A8F-BE57-3A7E-1E84-F8EE6A73E94C}"/>
              </a:ext>
            </a:extLst>
          </p:cNvPr>
          <p:cNvSpPr>
            <a:spLocks noChangeArrowheads="1"/>
          </p:cNvSpPr>
          <p:nvPr/>
        </p:nvSpPr>
        <p:spPr bwMode="auto">
          <a:xfrm>
            <a:off x="9994849" y="667558"/>
            <a:ext cx="1620000" cy="1145931"/>
          </a:xfrm>
          <a:prstGeom prst="round2Diag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Aft>
                <a:spcPts val="600"/>
              </a:spcAft>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spcBef>
                <a:spcPts val="600"/>
              </a:spcBef>
              <a:buClr>
                <a:srgbClr val="FF0000"/>
              </a:buClr>
              <a:buSzPct val="70000"/>
              <a:tabLst>
                <a:tab pos="136525" algn="l"/>
              </a:tabLst>
              <a:defRPr/>
            </a:pPr>
            <a:r>
              <a:rPr lang="ru-RU" altLang="zh-CN" sz="2400" b="1" dirty="0">
                <a:solidFill>
                  <a:srgbClr val="002060"/>
                </a:solidFill>
                <a:latin typeface="+mj-lt"/>
                <a:ea typeface="微软雅黑" pitchFamily="34" charset="-122"/>
                <a:cs typeface="Times New Roman" panose="02020603050405020304" pitchFamily="18" charset="0"/>
              </a:rPr>
              <a:t>ПРИМЕР</a:t>
            </a:r>
            <a:endParaRPr lang="ru-RU" altLang="zh-CN" sz="2400" b="1" dirty="0">
              <a:ln/>
              <a:solidFill>
                <a:schemeClr val="accent4"/>
              </a:solidFill>
              <a:latin typeface="+mj-lt"/>
              <a:ea typeface="微软雅黑" pitchFamily="34" charset="-122"/>
              <a:cs typeface="Times New Roman" panose="02020603050405020304" pitchFamily="18" charset="0"/>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rgbClr val="002060"/>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algn="ctr"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endParaRPr lang="ru-RU" altLang="zh-CN" sz="1300" b="1" dirty="0">
              <a:solidFill>
                <a:schemeClr val="accent2">
                  <a:lumMod val="75000"/>
                </a:schemeClr>
              </a:solidFill>
              <a:latin typeface="微软雅黑" pitchFamily="34" charset="-122"/>
              <a:ea typeface="微软雅黑" pitchFamily="34" charset="-122"/>
            </a:endParaRPr>
          </a:p>
          <a:p>
            <a:pPr marL="0" lvl="2" eaLnBrk="0" fontAlgn="ctr" hangingPunct="0">
              <a:buClr>
                <a:srgbClr val="FF0000"/>
              </a:buClr>
              <a:buSzPct val="70000"/>
              <a:tabLst>
                <a:tab pos="136525" algn="l"/>
              </a:tabLst>
              <a:defRPr/>
            </a:pPr>
            <a:r>
              <a:rPr lang="ru-RU" altLang="zh-CN" sz="1300" b="1" dirty="0">
                <a:solidFill>
                  <a:schemeClr val="accent2">
                    <a:lumMod val="75000"/>
                  </a:schemeClr>
                </a:solidFill>
                <a:latin typeface="微软雅黑" pitchFamily="34" charset="-122"/>
                <a:ea typeface="微软雅黑" pitchFamily="34" charset="-122"/>
              </a:rPr>
              <a:t> </a:t>
            </a:r>
            <a:endParaRPr lang="en-US" altLang="zh-CN" sz="1300" b="1" dirty="0">
              <a:solidFill>
                <a:schemeClr val="accent2">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61012067"/>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10352</TotalTime>
  <Words>1220</Words>
  <Application>Microsoft Office PowerPoint</Application>
  <PresentationFormat>Произвольный</PresentationFormat>
  <Paragraphs>332</Paragraphs>
  <Slides>14</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Тема Office</vt:lpstr>
      <vt:lpstr>Тема Office</vt:lpstr>
      <vt:lpstr>Презентация PowerPoint</vt:lpstr>
      <vt:lpstr>СРОКИ ИНФОРМИРОВАНИЯ О РЕЗУЛЬТАТАХ ЕГЭ</vt:lpstr>
      <vt:lpstr>СРОКИ ИНФОРМИРОВАНИЯ О РЕЗУЛЬТАТАХ ЕГЭ</vt:lpstr>
      <vt:lpstr>ДОПОЛНИТЕЛЬНЫЕ ДАТЫ ПРОВЕДЕНИЯ ПЕРЕСДАЧ ЕГЭ</vt:lpstr>
      <vt:lpstr>ДОПОЛНИТЕЛЬНЫЕ ДАТЫ ПРОВЕДЕНИЯ ПЕРЕСДАЧ ЕГЭ</vt:lpstr>
      <vt:lpstr>ДОПОЛНИТЕЛЬНЫЕ ДАТЫ ПРОВЕДЕНИЯ ПЕРЕСДАЧ ЕГЭ</vt:lpstr>
      <vt:lpstr>ДОПОЛНИТЕЛЬНЫЕ ДАТЫ ПРОВЕДЕНИЯ ПЕРЕСДАЧ ЕГЭ</vt:lpstr>
      <vt:lpstr>ДОПОЛНИТЕЛЬНЫЕ ДАТЫ ПРОВЕДЕНИЯ ПЕРЕСДАЧ ЕГЭ</vt:lpstr>
      <vt:lpstr>ДОПОЛНИТЕЛЬНЫЕ ДАТЫ ПРОВЕДЕНИЯ ПЕРЕСДАЧ ЕГЭ</vt:lpstr>
      <vt:lpstr>ДОПОЛНИТЕЛЬНЫЕ ДАТЫ ПРОВЕДЕНИЯ ПЕРЕСДАЧ ЕГЭ</vt:lpstr>
      <vt:lpstr>ПОДАЧА ЗАЯВЛЕНИЯ НА ПЕРЕСДАЧУ В ДОПОЛНИТЕЛЬНЫЕ ДНИ ЕГЭ</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 Викторовна Алексеенко</dc:creator>
  <cp:lastModifiedBy>Завуч</cp:lastModifiedBy>
  <cp:revision>326</cp:revision>
  <cp:lastPrinted>2024-05-14T04:59:02Z</cp:lastPrinted>
  <dcterms:created xsi:type="dcterms:W3CDTF">2021-10-06T11:25:06Z</dcterms:created>
  <dcterms:modified xsi:type="dcterms:W3CDTF">2024-06-17T09:41:46Z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Широкоэкранный</vt:lpwstr>
  </property>
  <property fmtid="{D5CDD505-2E9C-101B-9397-08002B2CF9AE}" pid="3" name="Slides">
    <vt:i4>4</vt:i4>
  </property>
</Properties>
</file>